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305" r:id="rId3"/>
    <p:sldId id="301" r:id="rId4"/>
    <p:sldId id="302" r:id="rId5"/>
    <p:sldId id="303" r:id="rId6"/>
    <p:sldId id="304" r:id="rId7"/>
    <p:sldId id="277" r:id="rId8"/>
    <p:sldId id="262" r:id="rId9"/>
    <p:sldId id="263" r:id="rId10"/>
    <p:sldId id="287" r:id="rId11"/>
    <p:sldId id="264" r:id="rId12"/>
    <p:sldId id="278" r:id="rId13"/>
    <p:sldId id="267" r:id="rId14"/>
    <p:sldId id="268" r:id="rId15"/>
    <p:sldId id="269" r:id="rId16"/>
    <p:sldId id="270" r:id="rId17"/>
    <p:sldId id="272" r:id="rId18"/>
    <p:sldId id="273" r:id="rId19"/>
    <p:sldId id="280" r:id="rId20"/>
    <p:sldId id="281" r:id="rId21"/>
    <p:sldId id="282" r:id="rId22"/>
    <p:sldId id="283" r:id="rId23"/>
    <p:sldId id="285" r:id="rId24"/>
    <p:sldId id="284" r:id="rId25"/>
    <p:sldId id="309" r:id="rId26"/>
    <p:sldId id="289" r:id="rId27"/>
    <p:sldId id="290" r:id="rId28"/>
    <p:sldId id="291" r:id="rId29"/>
    <p:sldId id="292" r:id="rId30"/>
    <p:sldId id="307" r:id="rId31"/>
    <p:sldId id="294" r:id="rId32"/>
    <p:sldId id="296" r:id="rId33"/>
    <p:sldId id="298" r:id="rId34"/>
    <p:sldId id="299" r:id="rId35"/>
    <p:sldId id="308" r:id="rId36"/>
    <p:sldId id="306" r:id="rId37"/>
    <p:sldId id="310" r:id="rId38"/>
    <p:sldId id="275" r:id="rId39"/>
    <p:sldId id="288" r:id="rId40"/>
    <p:sldId id="276" r:id="rId41"/>
    <p:sldId id="293" r:id="rId42"/>
    <p:sldId id="295" r:id="rId43"/>
    <p:sldId id="260" r:id="rId44"/>
  </p:sldIdLst>
  <p:sldSz cx="12192000" cy="6858000"/>
  <p:notesSz cx="6950075"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44" d="100"/>
          <a:sy n="44" d="100"/>
        </p:scale>
        <p:origin x="54"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630E314-31C3-4F51-9A1D-87EBB1050363}" type="datetimeFigureOut">
              <a:rPr lang="es-MX" smtClean="0"/>
              <a:t>04/03/2026</a:t>
            </a:fld>
            <a:endParaRPr lang="es-MX"/>
          </a:p>
        </p:txBody>
      </p:sp>
      <p:sp>
        <p:nvSpPr>
          <p:cNvPr id="4" name="Marcador de pie de página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EE28337-257D-4255-8B47-D71FB468CFC0}" type="slidenum">
              <a:rPr lang="es-MX" smtClean="0"/>
              <a:t>‹Nº›</a:t>
            </a:fld>
            <a:endParaRPr lang="es-MX"/>
          </a:p>
        </p:txBody>
      </p:sp>
    </p:spTree>
    <p:extLst>
      <p:ext uri="{BB962C8B-B14F-4D97-AF65-F5344CB8AC3E}">
        <p14:creationId xmlns:p14="http://schemas.microsoft.com/office/powerpoint/2010/main" val="121323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1BE2F0B-B823-4043-8823-17E1FF1E64B9}" type="datetimeFigureOut">
              <a:rPr lang="es-MX" smtClean="0"/>
              <a:t>04/03/2026</a:t>
            </a:fld>
            <a:endParaRPr lang="es-MX"/>
          </a:p>
        </p:txBody>
      </p:sp>
      <p:sp>
        <p:nvSpPr>
          <p:cNvPr id="4" name="Marcador de imagen de diapositiva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s-MX"/>
          </a:p>
        </p:txBody>
      </p:sp>
      <p:sp>
        <p:nvSpPr>
          <p:cNvPr id="5" name="Marcador de nota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350F50A-B42A-42CA-B5EE-A0B954E1C4EB}" type="slidenum">
              <a:rPr lang="es-MX" smtClean="0"/>
              <a:t>‹Nº›</a:t>
            </a:fld>
            <a:endParaRPr lang="es-MX"/>
          </a:p>
        </p:txBody>
      </p:sp>
    </p:spTree>
    <p:extLst>
      <p:ext uri="{BB962C8B-B14F-4D97-AF65-F5344CB8AC3E}">
        <p14:creationId xmlns:p14="http://schemas.microsoft.com/office/powerpoint/2010/main" val="52552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95008" y="4387136"/>
            <a:ext cx="5560060" cy="4156234"/>
          </a:xfrm>
          <a:prstGeom prst="rect">
            <a:avLst/>
          </a:prstGeom>
        </p:spPr>
        <p:txBody>
          <a:bodyPr spcFirstLastPara="1" wrap="square" lIns="92476" tIns="92476" rIns="92476" bIns="92476" anchor="t" anchorCtr="0">
            <a:noAutofit/>
          </a:bodyPr>
          <a:lstStyle/>
          <a:p>
            <a:endParaRPr/>
          </a:p>
        </p:txBody>
      </p:sp>
      <p:sp>
        <p:nvSpPr>
          <p:cNvPr id="159" name="Google Shape;159;p5: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89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28</a:t>
            </a:fld>
            <a:endParaRPr lang="es-MX"/>
          </a:p>
        </p:txBody>
      </p:sp>
    </p:spTree>
    <p:extLst>
      <p:ext uri="{BB962C8B-B14F-4D97-AF65-F5344CB8AC3E}">
        <p14:creationId xmlns:p14="http://schemas.microsoft.com/office/powerpoint/2010/main" val="173050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29</a:t>
            </a:fld>
            <a:endParaRPr lang="es-MX"/>
          </a:p>
        </p:txBody>
      </p:sp>
    </p:spTree>
    <p:extLst>
      <p:ext uri="{BB962C8B-B14F-4D97-AF65-F5344CB8AC3E}">
        <p14:creationId xmlns:p14="http://schemas.microsoft.com/office/powerpoint/2010/main" val="66554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30</a:t>
            </a:fld>
            <a:endParaRPr lang="es-MX"/>
          </a:p>
        </p:txBody>
      </p:sp>
    </p:spTree>
    <p:extLst>
      <p:ext uri="{BB962C8B-B14F-4D97-AF65-F5344CB8AC3E}">
        <p14:creationId xmlns:p14="http://schemas.microsoft.com/office/powerpoint/2010/main" val="426645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32</a:t>
            </a:fld>
            <a:endParaRPr lang="es-MX"/>
          </a:p>
        </p:txBody>
      </p:sp>
    </p:spTree>
    <p:extLst>
      <p:ext uri="{BB962C8B-B14F-4D97-AF65-F5344CB8AC3E}">
        <p14:creationId xmlns:p14="http://schemas.microsoft.com/office/powerpoint/2010/main" val="2508911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33</a:t>
            </a:fld>
            <a:endParaRPr lang="es-MX"/>
          </a:p>
        </p:txBody>
      </p:sp>
    </p:spTree>
    <p:extLst>
      <p:ext uri="{BB962C8B-B14F-4D97-AF65-F5344CB8AC3E}">
        <p14:creationId xmlns:p14="http://schemas.microsoft.com/office/powerpoint/2010/main" val="4245499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34</a:t>
            </a:fld>
            <a:endParaRPr lang="es-MX"/>
          </a:p>
        </p:txBody>
      </p:sp>
    </p:spTree>
    <p:extLst>
      <p:ext uri="{BB962C8B-B14F-4D97-AF65-F5344CB8AC3E}">
        <p14:creationId xmlns:p14="http://schemas.microsoft.com/office/powerpoint/2010/main" val="207498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35</a:t>
            </a:fld>
            <a:endParaRPr lang="es-MX"/>
          </a:p>
        </p:txBody>
      </p:sp>
    </p:spTree>
    <p:extLst>
      <p:ext uri="{BB962C8B-B14F-4D97-AF65-F5344CB8AC3E}">
        <p14:creationId xmlns:p14="http://schemas.microsoft.com/office/powerpoint/2010/main" val="3052143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39</a:t>
            </a:fld>
            <a:endParaRPr lang="es-MX"/>
          </a:p>
        </p:txBody>
      </p:sp>
    </p:spTree>
    <p:extLst>
      <p:ext uri="{BB962C8B-B14F-4D97-AF65-F5344CB8AC3E}">
        <p14:creationId xmlns:p14="http://schemas.microsoft.com/office/powerpoint/2010/main" val="422020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40</a:t>
            </a:fld>
            <a:endParaRPr lang="es-MX"/>
          </a:p>
        </p:txBody>
      </p:sp>
    </p:spTree>
    <p:extLst>
      <p:ext uri="{BB962C8B-B14F-4D97-AF65-F5344CB8AC3E}">
        <p14:creationId xmlns:p14="http://schemas.microsoft.com/office/powerpoint/2010/main" val="22819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14</a:t>
            </a:fld>
            <a:endParaRPr lang="es-MX"/>
          </a:p>
        </p:txBody>
      </p:sp>
    </p:spTree>
    <p:extLst>
      <p:ext uri="{BB962C8B-B14F-4D97-AF65-F5344CB8AC3E}">
        <p14:creationId xmlns:p14="http://schemas.microsoft.com/office/powerpoint/2010/main" val="306907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15</a:t>
            </a:fld>
            <a:endParaRPr lang="es-MX"/>
          </a:p>
        </p:txBody>
      </p:sp>
    </p:spTree>
    <p:extLst>
      <p:ext uri="{BB962C8B-B14F-4D97-AF65-F5344CB8AC3E}">
        <p14:creationId xmlns:p14="http://schemas.microsoft.com/office/powerpoint/2010/main" val="1124446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16</a:t>
            </a:fld>
            <a:endParaRPr lang="es-MX"/>
          </a:p>
        </p:txBody>
      </p:sp>
    </p:spTree>
    <p:extLst>
      <p:ext uri="{BB962C8B-B14F-4D97-AF65-F5344CB8AC3E}">
        <p14:creationId xmlns:p14="http://schemas.microsoft.com/office/powerpoint/2010/main" val="330503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21</a:t>
            </a:fld>
            <a:endParaRPr lang="es-MX"/>
          </a:p>
        </p:txBody>
      </p:sp>
    </p:spTree>
    <p:extLst>
      <p:ext uri="{BB962C8B-B14F-4D97-AF65-F5344CB8AC3E}">
        <p14:creationId xmlns:p14="http://schemas.microsoft.com/office/powerpoint/2010/main" val="232807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22</a:t>
            </a:fld>
            <a:endParaRPr lang="es-MX"/>
          </a:p>
        </p:txBody>
      </p:sp>
    </p:spTree>
    <p:extLst>
      <p:ext uri="{BB962C8B-B14F-4D97-AF65-F5344CB8AC3E}">
        <p14:creationId xmlns:p14="http://schemas.microsoft.com/office/powerpoint/2010/main" val="1832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23</a:t>
            </a:fld>
            <a:endParaRPr lang="es-MX"/>
          </a:p>
        </p:txBody>
      </p:sp>
    </p:spTree>
    <p:extLst>
      <p:ext uri="{BB962C8B-B14F-4D97-AF65-F5344CB8AC3E}">
        <p14:creationId xmlns:p14="http://schemas.microsoft.com/office/powerpoint/2010/main" val="315428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24</a:t>
            </a:fld>
            <a:endParaRPr lang="es-MX"/>
          </a:p>
        </p:txBody>
      </p:sp>
    </p:spTree>
    <p:extLst>
      <p:ext uri="{BB962C8B-B14F-4D97-AF65-F5344CB8AC3E}">
        <p14:creationId xmlns:p14="http://schemas.microsoft.com/office/powerpoint/2010/main" val="385284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55D84DB-C524-4D7C-9B97-745EAEBD400D}" type="slidenum">
              <a:rPr lang="es-MX" smtClean="0"/>
              <a:t>27</a:t>
            </a:fld>
            <a:endParaRPr lang="es-MX"/>
          </a:p>
        </p:txBody>
      </p:sp>
    </p:spTree>
    <p:extLst>
      <p:ext uri="{BB962C8B-B14F-4D97-AF65-F5344CB8AC3E}">
        <p14:creationId xmlns:p14="http://schemas.microsoft.com/office/powerpoint/2010/main" val="122831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03143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85279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47523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57F0762-3829-43FB-8DA0-0339343D479C}" type="datetime1">
              <a:rPr lang="es-MX" smtClean="0"/>
              <a:t>04/03/2026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0FA0DA3-0F5C-B84D-9D5F-C5059644BF98}" type="slidenum">
              <a:rPr lang="es-MX" smtClean="0"/>
              <a:t>‹Nº›</a:t>
            </a:fld>
            <a:endParaRPr lang="es-MX"/>
          </a:p>
        </p:txBody>
      </p:sp>
      <p:sp>
        <p:nvSpPr>
          <p:cNvPr id="6" name="Rectángulo 5"/>
          <p:cNvSpPr/>
          <p:nvPr userDrawn="1"/>
        </p:nvSpPr>
        <p:spPr>
          <a:xfrm>
            <a:off x="10172700"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userDrawn="1"/>
        </p:nvSpPr>
        <p:spPr>
          <a:xfrm>
            <a:off x="7821274"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userDrawn="1"/>
        </p:nvSpPr>
        <p:spPr>
          <a:xfrm>
            <a:off x="5469848" y="6716120"/>
            <a:ext cx="2019300" cy="156183"/>
          </a:xfrm>
          <a:prstGeom prst="rect">
            <a:avLst/>
          </a:prstGeom>
          <a:solidFill>
            <a:srgbClr val="6026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593958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OPENING" type="title">
  <p:cSld name="BIG TITLE OPENIN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94016" y="1660836"/>
            <a:ext cx="7404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Barlow Condensed Medium"/>
              <a:buNone/>
              <a:defRPr sz="8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6933">
                <a:solidFill>
                  <a:srgbClr val="0B139E"/>
                </a:solidFill>
              </a:defRPr>
            </a:lvl2pPr>
            <a:lvl3pPr lvl="2" algn="r">
              <a:spcBef>
                <a:spcPts val="0"/>
              </a:spcBef>
              <a:spcAft>
                <a:spcPts val="0"/>
              </a:spcAft>
              <a:buClr>
                <a:srgbClr val="0B139E"/>
              </a:buClr>
              <a:buSzPts val="5200"/>
              <a:buNone/>
              <a:defRPr sz="6933">
                <a:solidFill>
                  <a:srgbClr val="0B139E"/>
                </a:solidFill>
              </a:defRPr>
            </a:lvl3pPr>
            <a:lvl4pPr lvl="3" algn="r">
              <a:spcBef>
                <a:spcPts val="0"/>
              </a:spcBef>
              <a:spcAft>
                <a:spcPts val="0"/>
              </a:spcAft>
              <a:buClr>
                <a:srgbClr val="0B139E"/>
              </a:buClr>
              <a:buSzPts val="5200"/>
              <a:buNone/>
              <a:defRPr sz="6933">
                <a:solidFill>
                  <a:srgbClr val="0B139E"/>
                </a:solidFill>
              </a:defRPr>
            </a:lvl4pPr>
            <a:lvl5pPr lvl="4" algn="r">
              <a:spcBef>
                <a:spcPts val="0"/>
              </a:spcBef>
              <a:spcAft>
                <a:spcPts val="0"/>
              </a:spcAft>
              <a:buClr>
                <a:srgbClr val="0B139E"/>
              </a:buClr>
              <a:buSzPts val="5200"/>
              <a:buNone/>
              <a:defRPr sz="6933">
                <a:solidFill>
                  <a:srgbClr val="0B139E"/>
                </a:solidFill>
              </a:defRPr>
            </a:lvl5pPr>
            <a:lvl6pPr lvl="5" algn="r">
              <a:spcBef>
                <a:spcPts val="0"/>
              </a:spcBef>
              <a:spcAft>
                <a:spcPts val="0"/>
              </a:spcAft>
              <a:buClr>
                <a:srgbClr val="0B139E"/>
              </a:buClr>
              <a:buSzPts val="5200"/>
              <a:buNone/>
              <a:defRPr sz="6933">
                <a:solidFill>
                  <a:srgbClr val="0B139E"/>
                </a:solidFill>
              </a:defRPr>
            </a:lvl6pPr>
            <a:lvl7pPr lvl="6" algn="r">
              <a:spcBef>
                <a:spcPts val="0"/>
              </a:spcBef>
              <a:spcAft>
                <a:spcPts val="0"/>
              </a:spcAft>
              <a:buClr>
                <a:srgbClr val="0B139E"/>
              </a:buClr>
              <a:buSzPts val="5200"/>
              <a:buNone/>
              <a:defRPr sz="6933">
                <a:solidFill>
                  <a:srgbClr val="0B139E"/>
                </a:solidFill>
              </a:defRPr>
            </a:lvl7pPr>
            <a:lvl8pPr lvl="7" algn="r">
              <a:spcBef>
                <a:spcPts val="0"/>
              </a:spcBef>
              <a:spcAft>
                <a:spcPts val="0"/>
              </a:spcAft>
              <a:buClr>
                <a:srgbClr val="0B139E"/>
              </a:buClr>
              <a:buSzPts val="5200"/>
              <a:buNone/>
              <a:defRPr sz="6933">
                <a:solidFill>
                  <a:srgbClr val="0B139E"/>
                </a:solidFill>
              </a:defRPr>
            </a:lvl8pPr>
            <a:lvl9pPr lvl="8" algn="r">
              <a:spcBef>
                <a:spcPts val="0"/>
              </a:spcBef>
              <a:spcAft>
                <a:spcPts val="0"/>
              </a:spcAft>
              <a:buClr>
                <a:srgbClr val="0B139E"/>
              </a:buClr>
              <a:buSzPts val="5200"/>
              <a:buNone/>
              <a:defRPr sz="6933">
                <a:solidFill>
                  <a:srgbClr val="0B139E"/>
                </a:solidFill>
              </a:defRPr>
            </a:lvl9pPr>
          </a:lstStyle>
          <a:p>
            <a:endParaRPr/>
          </a:p>
        </p:txBody>
      </p:sp>
    </p:spTree>
    <p:extLst>
      <p:ext uri="{BB962C8B-B14F-4D97-AF65-F5344CB8AC3E}">
        <p14:creationId xmlns:p14="http://schemas.microsoft.com/office/powerpoint/2010/main" val="399624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24" name="Google Shape;24;p12"/>
          <p:cNvSpPr/>
          <p:nvPr/>
        </p:nvSpPr>
        <p:spPr>
          <a:xfrm>
            <a:off x="0" y="6721475"/>
            <a:ext cx="12192000" cy="136525"/>
          </a:xfrm>
          <a:prstGeom prst="rect">
            <a:avLst/>
          </a:prstGeom>
          <a:solidFill>
            <a:srgbClr val="6026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Tree>
    <p:extLst>
      <p:ext uri="{BB962C8B-B14F-4D97-AF65-F5344CB8AC3E}">
        <p14:creationId xmlns:p14="http://schemas.microsoft.com/office/powerpoint/2010/main" val="133518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19426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82FEDBC-207C-4404-A4BA-2A17E4C5AF7D}" type="datetimeFigureOut">
              <a:rPr lang="es-MX" smtClean="0"/>
              <a:t>04/03/2026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85993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77298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582FEDBC-207C-4404-A4BA-2A17E4C5AF7D}" type="datetimeFigureOut">
              <a:rPr lang="es-MX" smtClean="0"/>
              <a:t>04/03/2026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75061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582FEDBC-207C-4404-A4BA-2A17E4C5AF7D}" type="datetimeFigureOut">
              <a:rPr lang="es-MX" smtClean="0"/>
              <a:t>04/03/2026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333651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2FEDBC-207C-4404-A4BA-2A17E4C5AF7D}" type="datetimeFigureOut">
              <a:rPr lang="es-MX" smtClean="0"/>
              <a:t>04/03/2026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143027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23207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2FEDBC-207C-4404-A4BA-2A17E4C5AF7D}" type="datetimeFigureOut">
              <a:rPr lang="es-MX" smtClean="0"/>
              <a:t>04/03/2026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0502B84-EACA-494B-8A44-F5A8959B1A0B}" type="slidenum">
              <a:rPr lang="es-MX" smtClean="0"/>
              <a:t>‹Nº›</a:t>
            </a:fld>
            <a:endParaRPr lang="es-MX"/>
          </a:p>
        </p:txBody>
      </p:sp>
    </p:spTree>
    <p:extLst>
      <p:ext uri="{BB962C8B-B14F-4D97-AF65-F5344CB8AC3E}">
        <p14:creationId xmlns:p14="http://schemas.microsoft.com/office/powerpoint/2010/main" val="185337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FEDBC-207C-4404-A4BA-2A17E4C5AF7D}" type="datetimeFigureOut">
              <a:rPr lang="es-MX" smtClean="0"/>
              <a:t>04/03/2026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02B84-EACA-494B-8A44-F5A8959B1A0B}" type="slidenum">
              <a:rPr lang="es-MX" smtClean="0"/>
              <a:t>‹Nº›</a:t>
            </a:fld>
            <a:endParaRPr lang="es-MX"/>
          </a:p>
        </p:txBody>
      </p:sp>
    </p:spTree>
    <p:extLst>
      <p:ext uri="{BB962C8B-B14F-4D97-AF65-F5344CB8AC3E}">
        <p14:creationId xmlns:p14="http://schemas.microsoft.com/office/powerpoint/2010/main" val="156203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dof.gob.mx/nota_detalle.php?codigo=5735635&amp;fecha=09/08/2024#gsc.tab=0" TargetMode="External"/><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dof.gob.mx/nota_detalle.php?codigo=5739986&amp;fecha=30/09/2024#gsc.tab=0" TargetMode="External"/><Relationship Id="rId5" Type="http://schemas.openxmlformats.org/officeDocument/2006/relationships/image" Target="../media/image17.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dof.gob.mx/nota_detalle.php?codigo=5739986&amp;fecha=30/09/2024#gsc.tab=0" TargetMode="External"/><Relationship Id="rId5" Type="http://schemas.openxmlformats.org/officeDocument/2006/relationships/image" Target="../media/image17.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s://impepac.mx/wp-content/uploads/2023/05/INFORME%20ESTAD%C3%8DSTICO%20GRUPOS%20EN%20SITUACI%C3%93N%20DE%20VULNERABILIDAD.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hyperlink" Target="https://www.cndh.org.mx/sites/all/doc/Programas/Discapacidad/Convencion_ISPDHPM.pdf"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s://www.cndh.org.mx/sites/all/doc/Programas/Discapacidad/Convencion_ISPDHPM.pdf" TargetMode="Externa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hyperlink" Target="https://campusgenero.inmujeres.gob.mx/glosario/terminos"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337" y="1274072"/>
            <a:ext cx="1815325" cy="1148327"/>
          </a:xfrm>
          <a:prstGeom prst="rect">
            <a:avLst/>
          </a:prstGeom>
        </p:spPr>
      </p:pic>
      <p:sp>
        <p:nvSpPr>
          <p:cNvPr id="6" name="CuadroTexto 5"/>
          <p:cNvSpPr txBox="1"/>
          <p:nvPr/>
        </p:nvSpPr>
        <p:spPr>
          <a:xfrm>
            <a:off x="6067514" y="2640389"/>
            <a:ext cx="5696355" cy="3293209"/>
          </a:xfrm>
          <a:prstGeom prst="rect">
            <a:avLst/>
          </a:prstGeom>
          <a:noFill/>
        </p:spPr>
        <p:txBody>
          <a:bodyPr wrap="square" rtlCol="0">
            <a:spAutoFit/>
          </a:bodyPr>
          <a:lstStyle/>
          <a:p>
            <a:pPr algn="r"/>
            <a:r>
              <a:rPr lang="es-MX" sz="2400" dirty="0">
                <a:latin typeface="Gilroy Light" panose="00000400000000000000" pitchFamily="50" charset="0"/>
              </a:rPr>
              <a:t>Derechos </a:t>
            </a:r>
            <a:r>
              <a:rPr lang="es-MX" sz="2400" dirty="0" smtClean="0">
                <a:latin typeface="Gilroy Light" panose="00000400000000000000" pitchFamily="50" charset="0"/>
              </a:rPr>
              <a:t>Político Electorales</a:t>
            </a:r>
            <a:r>
              <a:rPr lang="es-MX" sz="2400" dirty="0">
                <a:latin typeface="Gilroy Light" panose="00000400000000000000" pitchFamily="50" charset="0"/>
              </a:rPr>
              <a:t> de </a:t>
            </a:r>
            <a:r>
              <a:rPr lang="es-MX" sz="2400" dirty="0" smtClean="0">
                <a:latin typeface="Gilroy Light" panose="00000400000000000000" pitchFamily="50" charset="0"/>
              </a:rPr>
              <a:t>las Personas</a:t>
            </a:r>
            <a:r>
              <a:rPr lang="es-MX" sz="2400" dirty="0">
                <a:latin typeface="Gilroy Light" panose="00000400000000000000" pitchFamily="50" charset="0"/>
              </a:rPr>
              <a:t> pertenecientes a los </a:t>
            </a:r>
            <a:r>
              <a:rPr lang="es-MX" sz="4000" dirty="0">
                <a:solidFill>
                  <a:srgbClr val="DC2597"/>
                </a:solidFill>
                <a:latin typeface="Gilroy-Bold" panose="00000800000000000000" pitchFamily="2" charset="0"/>
              </a:rPr>
              <a:t>Grupos Vulnerables </a:t>
            </a:r>
            <a:r>
              <a:rPr lang="es-MX" sz="2400" dirty="0" smtClean="0">
                <a:solidFill>
                  <a:srgbClr val="DC2597"/>
                </a:solidFill>
                <a:latin typeface="Gilroy-Bold" panose="00000800000000000000" pitchFamily="2" charset="0"/>
              </a:rPr>
              <a:t>(Personas con Discapacidad,</a:t>
            </a:r>
            <a:r>
              <a:rPr lang="es-MX" sz="2400" dirty="0" smtClean="0">
                <a:latin typeface="Gilroy-Bold" panose="00000800000000000000" pitchFamily="2" charset="0"/>
              </a:rPr>
              <a:t> </a:t>
            </a:r>
            <a:r>
              <a:rPr lang="es-MX" sz="2400" dirty="0" smtClean="0">
                <a:solidFill>
                  <a:srgbClr val="DC2597"/>
                </a:solidFill>
                <a:latin typeface="Gilroy-Bold" panose="00000800000000000000" pitchFamily="2" charset="0"/>
              </a:rPr>
              <a:t>Jóvenes, Adultos Mayores, Afrodescendientes y </a:t>
            </a:r>
            <a:r>
              <a:rPr lang="es-MX" sz="2400" dirty="0">
                <a:solidFill>
                  <a:srgbClr val="DC2597"/>
                </a:solidFill>
                <a:latin typeface="Gilroy-Bold" panose="00000800000000000000" pitchFamily="2" charset="0"/>
              </a:rPr>
              <a:t>d</a:t>
            </a:r>
            <a:r>
              <a:rPr lang="es-MX" sz="2400" dirty="0" smtClean="0">
                <a:solidFill>
                  <a:srgbClr val="DC2597"/>
                </a:solidFill>
                <a:latin typeface="Gilroy-Bold" panose="00000800000000000000" pitchFamily="2" charset="0"/>
              </a:rPr>
              <a:t>e </a:t>
            </a:r>
            <a:r>
              <a:rPr lang="es-MX" sz="2400" dirty="0">
                <a:solidFill>
                  <a:srgbClr val="DC2597"/>
                </a:solidFill>
                <a:latin typeface="Gilroy-Bold" panose="00000800000000000000" pitchFamily="2" charset="0"/>
              </a:rPr>
              <a:t>l</a:t>
            </a:r>
            <a:r>
              <a:rPr lang="es-MX" sz="2400" dirty="0" smtClean="0">
                <a:solidFill>
                  <a:srgbClr val="DC2597"/>
                </a:solidFill>
                <a:latin typeface="Gilroy-Bold" panose="00000800000000000000" pitchFamily="2" charset="0"/>
              </a:rPr>
              <a:t>a Diversidad Sexual)</a:t>
            </a:r>
            <a:endParaRPr lang="es-MX" sz="2400" dirty="0">
              <a:solidFill>
                <a:srgbClr val="DC2597"/>
              </a:solidFill>
              <a:latin typeface="Gilroy-Bold" panose="00000800000000000000" pitchFamily="2"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8" name="0 Imagen"/>
          <p:cNvPicPr/>
          <p:nvPr/>
        </p:nvPicPr>
        <p:blipFill>
          <a:blip r:embed="rId5"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887255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p:nvPr/>
        </p:nvSpPr>
        <p:spPr>
          <a:xfrm>
            <a:off x="384036" y="1285340"/>
            <a:ext cx="6190305" cy="4857740"/>
          </a:xfrm>
          <a:prstGeom prst="rect">
            <a:avLst/>
          </a:prstGeom>
          <a:solidFill>
            <a:srgbClr val="D42B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
        <p:nvSpPr>
          <p:cNvPr id="162" name="Google Shape;162;p5"/>
          <p:cNvSpPr txBox="1">
            <a:spLocks noGrp="1"/>
          </p:cNvSpPr>
          <p:nvPr>
            <p:ph type="title"/>
          </p:nvPr>
        </p:nvSpPr>
        <p:spPr>
          <a:xfrm>
            <a:off x="384036" y="367851"/>
            <a:ext cx="10515600" cy="511568"/>
          </a:xfrm>
          <a:prstGeom prst="rect">
            <a:avLst/>
          </a:prstGeom>
          <a:noFill/>
          <a:ln>
            <a:noFill/>
          </a:ln>
        </p:spPr>
        <p:txBody>
          <a:bodyPr spcFirstLastPara="1" wrap="square" lIns="91425" tIns="45700" rIns="91425" bIns="45700" anchor="ctr" anchorCtr="0">
            <a:normAutofit fontScale="90000"/>
          </a:bodyPr>
          <a:lstStyle/>
          <a:p>
            <a:pPr algn="ctr">
              <a:buClr>
                <a:srgbClr val="48485A"/>
              </a:buClr>
              <a:buSzPts val="4000"/>
            </a:pPr>
            <a:r>
              <a:rPr lang="es-ES" sz="4000" b="1" dirty="0">
                <a:solidFill>
                  <a:srgbClr val="48485A"/>
                </a:solidFill>
                <a:latin typeface="Arial"/>
                <a:ea typeface="Arial"/>
                <a:cs typeface="Arial"/>
                <a:sym typeface="Arial"/>
              </a:rPr>
              <a:t>DERECHOS </a:t>
            </a:r>
            <a:r>
              <a:rPr lang="es-ES" sz="4000" b="1" dirty="0" smtClean="0">
                <a:solidFill>
                  <a:srgbClr val="48485A"/>
                </a:solidFill>
                <a:latin typeface="Arial"/>
                <a:ea typeface="Arial"/>
                <a:cs typeface="Arial"/>
                <a:sym typeface="Arial"/>
              </a:rPr>
              <a:t>POLÍTICO-</a:t>
            </a:r>
            <a:br>
              <a:rPr lang="es-ES" sz="4000" b="1" dirty="0" smtClean="0">
                <a:solidFill>
                  <a:srgbClr val="48485A"/>
                </a:solidFill>
                <a:latin typeface="Arial"/>
                <a:ea typeface="Arial"/>
                <a:cs typeface="Arial"/>
                <a:sym typeface="Arial"/>
              </a:rPr>
            </a:br>
            <a:r>
              <a:rPr lang="es-ES" sz="4000" b="1" dirty="0" smtClean="0">
                <a:solidFill>
                  <a:srgbClr val="48485A"/>
                </a:solidFill>
                <a:latin typeface="Arial"/>
                <a:ea typeface="Arial"/>
                <a:cs typeface="Arial"/>
                <a:sym typeface="Arial"/>
              </a:rPr>
              <a:t>ELECTORALES</a:t>
            </a:r>
            <a:endParaRPr sz="4000" b="1" dirty="0">
              <a:solidFill>
                <a:srgbClr val="48485A"/>
              </a:solidFill>
              <a:latin typeface="Arial"/>
              <a:ea typeface="Arial"/>
              <a:cs typeface="Arial"/>
              <a:sym typeface="Arial"/>
            </a:endParaRPr>
          </a:p>
        </p:txBody>
      </p:sp>
      <p:sp>
        <p:nvSpPr>
          <p:cNvPr id="164" name="Google Shape;164;p5"/>
          <p:cNvSpPr txBox="1"/>
          <p:nvPr/>
        </p:nvSpPr>
        <p:spPr>
          <a:xfrm>
            <a:off x="485422" y="1442214"/>
            <a:ext cx="5610578" cy="4543992"/>
          </a:xfrm>
          <a:prstGeom prst="rect">
            <a:avLst/>
          </a:prstGeom>
          <a:noFill/>
          <a:ln>
            <a:noFill/>
          </a:ln>
        </p:spPr>
        <p:txBody>
          <a:bodyPr spcFirstLastPara="1" wrap="square" lIns="91425" tIns="45700" rIns="91425" bIns="45700" anchor="t" anchorCtr="0">
            <a:normAutofit/>
          </a:bodyPr>
          <a:lstStyle/>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votar;</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ser votadas, </a:t>
            </a:r>
            <a:r>
              <a:rPr lang="es-ES" sz="2000" b="0" i="0" u="none" strike="noStrike" cap="none" dirty="0" err="1">
                <a:solidFill>
                  <a:schemeClr val="lt1"/>
                </a:solidFill>
                <a:latin typeface="Arial"/>
                <a:ea typeface="Arial"/>
                <a:cs typeface="Arial"/>
                <a:sym typeface="Arial"/>
              </a:rPr>
              <a:t>votades</a:t>
            </a:r>
            <a:r>
              <a:rPr lang="es-ES" sz="2000" b="0" i="0" u="none" strike="noStrike" cap="none" dirty="0">
                <a:solidFill>
                  <a:schemeClr val="lt1"/>
                </a:solidFill>
                <a:latin typeface="Arial"/>
                <a:ea typeface="Arial"/>
                <a:cs typeface="Arial"/>
                <a:sym typeface="Arial"/>
              </a:rPr>
              <a:t> y votados;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asociarse libre y pacíficamente para tomar parte de asuntos políticos;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participar y militar en partidos políticos;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Derechos de autogobierno y de consulta de los pueblos, comunidades y naciones indígenas y afrodescendientes;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participar en mecanismos de democracia representativa y participativa;</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a formar parte de autoridades electorales;</a:t>
            </a:r>
          </a:p>
          <a:p>
            <a:pPr marL="457200" marR="0" lvl="0" indent="-457200" algn="just" rtl="0">
              <a:lnSpc>
                <a:spcPct val="90000"/>
              </a:lnSpc>
              <a:spcBef>
                <a:spcPts val="0"/>
              </a:spcBef>
              <a:spcAft>
                <a:spcPts val="0"/>
              </a:spcAft>
              <a:buClr>
                <a:schemeClr val="lt1"/>
              </a:buClr>
              <a:buSzPts val="1600"/>
              <a:buAutoNum type="arabicPeriod"/>
            </a:pPr>
            <a:r>
              <a:rPr lang="es-ES" sz="2000" b="0" i="0" u="none" strike="noStrike" cap="none" dirty="0">
                <a:solidFill>
                  <a:schemeClr val="lt1"/>
                </a:solidFill>
                <a:latin typeface="Arial"/>
                <a:ea typeface="Arial"/>
                <a:cs typeface="Arial"/>
                <a:sym typeface="Arial"/>
              </a:rPr>
              <a:t>Derecho de acceso a la justicia en materia electoral.</a:t>
            </a:r>
          </a:p>
        </p:txBody>
      </p:sp>
      <p:sp>
        <p:nvSpPr>
          <p:cNvPr id="165" name="Google Shape;165;p5"/>
          <p:cNvSpPr/>
          <p:nvPr/>
        </p:nvSpPr>
        <p:spPr>
          <a:xfrm>
            <a:off x="9735014" y="6548426"/>
            <a:ext cx="1728439" cy="842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
        <p:nvSpPr>
          <p:cNvPr id="166" name="Google Shape;166;p5"/>
          <p:cNvSpPr/>
          <p:nvPr/>
        </p:nvSpPr>
        <p:spPr>
          <a:xfrm>
            <a:off x="6421012" y="1586982"/>
            <a:ext cx="306659" cy="2118732"/>
          </a:xfrm>
          <a:prstGeom prst="rect">
            <a:avLst/>
          </a:prstGeom>
          <a:solidFill>
            <a:srgbClr val="6026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D42B84"/>
              </a:solidFill>
              <a:latin typeface="Candara"/>
              <a:ea typeface="Candara"/>
              <a:cs typeface="Candara"/>
              <a:sym typeface="Candara"/>
            </a:endParaRPr>
          </a:p>
        </p:txBody>
      </p:sp>
      <p:sp>
        <p:nvSpPr>
          <p:cNvPr id="167" name="Google Shape;167;p5"/>
          <p:cNvSpPr/>
          <p:nvPr/>
        </p:nvSpPr>
        <p:spPr>
          <a:xfrm>
            <a:off x="6574341" y="5108330"/>
            <a:ext cx="5020383" cy="1055021"/>
          </a:xfrm>
          <a:prstGeom prst="rect">
            <a:avLst/>
          </a:prstGeom>
          <a:solidFill>
            <a:schemeClr val="accent1"/>
          </a:solidFill>
          <a:ln w="12700" cap="flat" cmpd="sng">
            <a:solidFill>
              <a:srgbClr val="6A1C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sp>
        <p:nvSpPr>
          <p:cNvPr id="11" name="Google Shape;161;p5">
            <a:extLst>
              <a:ext uri="{FF2B5EF4-FFF2-40B4-BE49-F238E27FC236}">
                <a16:creationId xmlns:a16="http://schemas.microsoft.com/office/drawing/2014/main" xmlns="" id="{AB9D6F66-AE9E-4E23-BBBF-E2867FDD2A62}"/>
              </a:ext>
            </a:extLst>
          </p:cNvPr>
          <p:cNvSpPr/>
          <p:nvPr/>
        </p:nvSpPr>
        <p:spPr>
          <a:xfrm>
            <a:off x="6718244" y="1176027"/>
            <a:ext cx="4867053" cy="3844381"/>
          </a:xfrm>
          <a:prstGeom prst="rect">
            <a:avLst/>
          </a:prstGeom>
          <a:solidFill>
            <a:srgbClr val="D42B84"/>
          </a:solid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9.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a una vida libre de violencia y a un entorno político favorable para la participación política;</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10.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Libertad de pensamiento y expresión;</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11.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de réplica;</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12.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de acceso a la información y protección de datos personales;</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13.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de petición;</a:t>
            </a:r>
          </a:p>
          <a:p>
            <a:pPr marL="0" marR="0" lvl="0" indent="0" rtl="0">
              <a:spcBef>
                <a:spcPts val="0"/>
              </a:spcBef>
              <a:spcAft>
                <a:spcPts val="0"/>
              </a:spcAft>
              <a:buNone/>
            </a:pPr>
            <a:r>
              <a:rPr lang="es-ES" sz="2000" dirty="0">
                <a:solidFill>
                  <a:schemeClr val="lt1"/>
                </a:solidFill>
                <a:latin typeface="Arial" panose="020B0604020202020204" pitchFamily="34" charset="0"/>
                <a:ea typeface="Candara"/>
                <a:cs typeface="Arial" panose="020B0604020202020204" pitchFamily="34" charset="0"/>
                <a:sym typeface="Candara"/>
              </a:rPr>
              <a:t>14. </a:t>
            </a:r>
            <a:r>
              <a:rPr lang="es-ES" sz="2000" b="0" i="0" u="none" strike="noStrike" cap="none" dirty="0">
                <a:solidFill>
                  <a:schemeClr val="lt1"/>
                </a:solidFill>
                <a:latin typeface="Arial" panose="020B0604020202020204" pitchFamily="34" charset="0"/>
                <a:ea typeface="Candara"/>
                <a:cs typeface="Arial" panose="020B0604020202020204" pitchFamily="34" charset="0"/>
                <a:sym typeface="Candara"/>
              </a:rPr>
              <a:t>Derecho al reconocimiento, adecuación y rectificación de la personalidad jurídica.</a:t>
            </a:r>
            <a:endParaRPr sz="2000" b="0" i="0" u="none" strike="noStrike" cap="none" dirty="0">
              <a:solidFill>
                <a:schemeClr val="lt1"/>
              </a:solidFill>
              <a:latin typeface="Arial" panose="020B0604020202020204" pitchFamily="34" charset="0"/>
              <a:ea typeface="Candara"/>
              <a:cs typeface="Arial" panose="020B0604020202020204" pitchFamily="34" charset="0"/>
              <a:sym typeface="Candara"/>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48346"/>
            <a:ext cx="3239352" cy="1080000"/>
          </a:xfrm>
          <a:prstGeom prst="rect">
            <a:avLst/>
          </a:prstGeom>
        </p:spPr>
      </p:pic>
      <p:pic>
        <p:nvPicPr>
          <p:cNvPr id="13"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2835938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25338" y="773084"/>
            <a:ext cx="7547957" cy="4549358"/>
          </a:xfrm>
        </p:spPr>
        <p:txBody>
          <a:bodyPr/>
          <a:lstStyle/>
          <a:p>
            <a:pPr algn="l">
              <a:buClr>
                <a:srgbClr val="000000"/>
              </a:buClr>
              <a:buSzTx/>
            </a:pP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b="1" u="sng" dirty="0" smtClean="0">
                <a:solidFill>
                  <a:srgbClr val="000000"/>
                </a:solidFill>
                <a:latin typeface="Arial" panose="020B0604020202020204" pitchFamily="34" charset="0"/>
                <a:cs typeface="Arial" panose="020B0604020202020204" pitchFamily="34" charset="0"/>
                <a:sym typeface="Arial"/>
              </a:rPr>
              <a:t/>
            </a:r>
            <a:br>
              <a:rPr lang="es-MX" sz="1400" b="1" u="sng" dirty="0" smtClean="0">
                <a:solidFill>
                  <a:srgbClr val="000000"/>
                </a:solidFill>
                <a:latin typeface="Arial" panose="020B0604020202020204" pitchFamily="34" charset="0"/>
                <a:cs typeface="Arial" panose="020B0604020202020204" pitchFamily="34" charset="0"/>
                <a:sym typeface="Arial"/>
              </a:rPr>
            </a:br>
            <a:r>
              <a:rPr lang="es-MX" sz="1400" b="1" u="sng" dirty="0">
                <a:solidFill>
                  <a:srgbClr val="000000"/>
                </a:solidFill>
                <a:latin typeface="Arial" panose="020B0604020202020204" pitchFamily="34" charset="0"/>
                <a:cs typeface="Arial" panose="020B0604020202020204" pitchFamily="34" charset="0"/>
                <a:sym typeface="Arial"/>
              </a:rPr>
              <a:t/>
            </a:r>
            <a:br>
              <a:rPr lang="es-MX" sz="1400" b="1" u="sng" dirty="0">
                <a:solidFill>
                  <a:srgbClr val="000000"/>
                </a:solidFill>
                <a:latin typeface="Arial" panose="020B0604020202020204" pitchFamily="34" charset="0"/>
                <a:cs typeface="Arial" panose="020B0604020202020204" pitchFamily="34" charset="0"/>
                <a:sym typeface="Arial"/>
              </a:rPr>
            </a:br>
            <a:r>
              <a:rPr lang="es-MX" sz="1400" dirty="0">
                <a:solidFill>
                  <a:srgbClr val="C00000"/>
                </a:solidFill>
                <a:latin typeface="Arial" panose="020B0604020202020204" pitchFamily="34" charset="0"/>
                <a:cs typeface="Arial" panose="020B0604020202020204" pitchFamily="34" charset="0"/>
              </a:rPr>
              <a:t/>
            </a:r>
            <a:br>
              <a:rPr lang="es-MX" sz="1400" dirty="0">
                <a:solidFill>
                  <a:srgbClr val="C00000"/>
                </a:solidFill>
                <a:latin typeface="Arial" panose="020B0604020202020204" pitchFamily="34" charset="0"/>
                <a:cs typeface="Arial" panose="020B0604020202020204" pitchFamily="34" charset="0"/>
              </a:rPr>
            </a:br>
            <a:r>
              <a:rPr lang="es-MX" sz="1300" dirty="0" smtClean="0">
                <a:solidFill>
                  <a:srgbClr val="C00000"/>
                </a:solidFill>
                <a:latin typeface="Bookman Old Style" panose="02050604050505020204" pitchFamily="18" charset="0"/>
              </a:rPr>
              <a:t/>
            </a:r>
            <a:br>
              <a:rPr lang="es-MX" sz="1300" dirty="0" smtClean="0">
                <a:solidFill>
                  <a:srgbClr val="C00000"/>
                </a:solidFill>
                <a:latin typeface="Bookman Old Style" panose="02050604050505020204" pitchFamily="18" charset="0"/>
              </a:rPr>
            </a:br>
            <a:r>
              <a:rPr lang="es-MX" sz="1200" dirty="0" smtClean="0">
                <a:solidFill>
                  <a:srgbClr val="000000"/>
                </a:solidFill>
                <a:latin typeface="Arial" panose="020B0604020202020204" pitchFamily="34" charset="0"/>
                <a:cs typeface="Arial" panose="020B0604020202020204" pitchFamily="34" charset="0"/>
                <a:sym typeface="Arial"/>
              </a:rPr>
              <a:t/>
            </a:r>
            <a:br>
              <a:rPr lang="es-MX" sz="1200" dirty="0" smtClean="0">
                <a:solidFill>
                  <a:srgbClr val="000000"/>
                </a:solidFill>
                <a:latin typeface="Arial" panose="020B0604020202020204" pitchFamily="34" charset="0"/>
                <a:cs typeface="Arial" panose="020B0604020202020204" pitchFamily="34" charset="0"/>
                <a:sym typeface="Arial"/>
              </a:rPr>
            </a:br>
            <a:r>
              <a:rPr lang="es-MX" sz="1200" dirty="0" smtClean="0">
                <a:solidFill>
                  <a:srgbClr val="000000"/>
                </a:solidFill>
                <a:latin typeface="Arial" panose="020B0604020202020204" pitchFamily="34" charset="0"/>
                <a:cs typeface="Arial" panose="020B0604020202020204" pitchFamily="34" charset="0"/>
                <a:sym typeface="Arial"/>
              </a:rPr>
              <a:t/>
            </a:r>
            <a:br>
              <a:rPr lang="es-MX" sz="1200" dirty="0" smtClean="0">
                <a:solidFill>
                  <a:srgbClr val="000000"/>
                </a:solidFill>
                <a:latin typeface="Arial" panose="020B0604020202020204" pitchFamily="34" charset="0"/>
                <a:cs typeface="Arial" panose="020B0604020202020204" pitchFamily="34" charset="0"/>
                <a:sym typeface="Arial"/>
              </a:rPr>
            </a:br>
            <a:endParaRPr lang="es-MX" dirty="0"/>
          </a:p>
        </p:txBody>
      </p:sp>
      <p:sp>
        <p:nvSpPr>
          <p:cNvPr id="3" name="Rectángulo 2"/>
          <p:cNvSpPr/>
          <p:nvPr/>
        </p:nvSpPr>
        <p:spPr>
          <a:xfrm>
            <a:off x="3100647" y="337925"/>
            <a:ext cx="6276109" cy="6063198"/>
          </a:xfrm>
          <a:prstGeom prst="rect">
            <a:avLst/>
          </a:prstGeom>
        </p:spPr>
        <p:txBody>
          <a:bodyPr wrap="square">
            <a:spAutoFit/>
          </a:bodyPr>
          <a:lstStyle/>
          <a:p>
            <a:pPr lvl="0" algn="ctr">
              <a:buClr>
                <a:srgbClr val="000000"/>
              </a:buClr>
            </a:pPr>
            <a:r>
              <a:rPr kumimoji="0" lang="es-MX"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Requisitos para </a:t>
            </a:r>
            <a:r>
              <a:rPr lang="es-MX" b="1" kern="0" dirty="0">
                <a:solidFill>
                  <a:srgbClr val="000000"/>
                </a:solidFill>
                <a:latin typeface="Arial" panose="020B0604020202020204" pitchFamily="34" charset="0"/>
                <a:cs typeface="Arial" panose="020B0604020202020204" pitchFamily="34" charset="0"/>
                <a:sym typeface="Arial"/>
              </a:rPr>
              <a:t>l</a:t>
            </a:r>
            <a:r>
              <a:rPr kumimoji="0" lang="es-MX"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os Registros de Candidaturas de </a:t>
            </a:r>
            <a:r>
              <a:rPr lang="es-MX" b="1" kern="0" dirty="0">
                <a:solidFill>
                  <a:srgbClr val="000000"/>
                </a:solidFill>
                <a:latin typeface="Arial" panose="020B0604020202020204" pitchFamily="34" charset="0"/>
                <a:cs typeface="Arial" panose="020B0604020202020204" pitchFamily="34" charset="0"/>
                <a:sym typeface="Arial"/>
              </a:rPr>
              <a:t>l</a:t>
            </a:r>
            <a:r>
              <a:rPr kumimoji="0" lang="es-MX"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as Personas LGBTI*. </a:t>
            </a:r>
          </a:p>
          <a:p>
            <a:pPr lvl="0" algn="just">
              <a:buClr>
                <a:srgbClr val="000000"/>
              </a:buClr>
            </a:pPr>
            <a:endParaRPr kumimoji="0" lang="es-MX"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40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(DE CUANDO MENOS UNO).</a:t>
            </a:r>
          </a:p>
          <a:p>
            <a:pPr lvl="0" algn="just">
              <a:buClr>
                <a:srgbClr val="000000"/>
              </a:buClr>
            </a:pPr>
            <a:endParaRPr kumimoji="0" lang="es-MX" sz="12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lvl="0" algn="just">
              <a:buClr>
                <a:srgbClr val="000000"/>
              </a:buClr>
            </a:pPr>
            <a:endParaRPr kumimoji="0" lang="es-MX"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I)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Carta bajo protesta de decir verdad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en la que se precise que la persona se autoadscribe a la comunidad, misma que deberá ser ratificada personalmente ante la Secretaría Ejecutiva del IMPEPAC o a través de notaría pública.</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II) La notificación de la modificación del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acta de nacimiento para el reconocimiento de la identidad de género emitida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por la Dirección General del Registro Civil del Estado de Morelos, de conformidad con lo establecido en el Código Familiar para el Estado Libre y Soberano de Morelos, o el Registro Civil de alguna otra entidad federativa.</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III)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Acta de matrimonio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que haga constar que la persona postulante a una candidatura contrajo matrimonio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con otra persona de su mismo género</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IV)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Sentencia dictada en favor de la persona postulante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relativa al derecho a la igualdad y no discriminación, con base en la orientación sexual, características sexuales, identidad o expresión de género, de la persona postulante.</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V)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Documentación</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 que haga constar el ejercicio de la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función pública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en torno a los derechos de la diversidad sexual, con al menos dos años de experiencia en el cargo público, misma que puede acreditarse mediante un nombramiento público, contrato de prestación de servicios, recibos de nómina expedidos por algún ente público, o similares</a:t>
            </a:r>
            <a:r>
              <a:rPr lang="es-MX" sz="1200" kern="0" dirty="0" smtClean="0">
                <a:latin typeface="Arial" panose="020B0604020202020204" pitchFamily="34" charset="0"/>
                <a:cs typeface="Arial" panose="020B0604020202020204" pitchFamily="34" charset="0"/>
                <a:sym typeface="Arial"/>
              </a:rPr>
              <a:t>.</a:t>
            </a:r>
          </a:p>
          <a:p>
            <a:pPr lvl="0" algn="just">
              <a:buClr>
                <a:srgbClr val="000000"/>
              </a:buClr>
            </a:pP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a:p>
            <a:pPr lvl="0" algn="just">
              <a:buClr>
                <a:srgbClr val="000000"/>
              </a:buClr>
            </a:pP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VI)</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 Documentación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que acredite al menos </a:t>
            </a:r>
            <a:r>
              <a:rPr kumimoji="0" lang="es-MX" sz="1200" b="1"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dos años de experiencia en el desarrollo de investigaciones, </a:t>
            </a:r>
            <a:r>
              <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rPr>
              <a:t>cobertura periodística, creación de obras artísticas, gestión cultural, litigio, impartición de capacitaciones, cursos, talleres o similares, o activismo en torno a la defensa y promoción de los derechos humanos de personas LGBTI</a:t>
            </a:r>
            <a:r>
              <a:rPr lang="es-MX" sz="1200" kern="0" dirty="0">
                <a:latin typeface="Arial" panose="020B0604020202020204" pitchFamily="34" charset="0"/>
                <a:cs typeface="Arial" panose="020B0604020202020204" pitchFamily="34" charset="0"/>
                <a:sym typeface="Arial"/>
              </a:rPr>
              <a:t>.</a:t>
            </a:r>
            <a:endParaRPr kumimoji="0" lang="es-MX" sz="1200" b="0" i="0" u="none" strike="noStrike" kern="0" cap="none" spc="0" normalizeH="0" baseline="0" noProof="0" dirty="0" smtClean="0">
              <a:ln>
                <a:noFill/>
              </a:ln>
              <a:effectLst/>
              <a:uLnTx/>
              <a:uFillTx/>
              <a:latin typeface="Arial" panose="020B0604020202020204" pitchFamily="34" charset="0"/>
              <a:cs typeface="Arial" panose="020B0604020202020204" pitchFamily="34" charset="0"/>
              <a:sym typeface="Arial"/>
            </a:endParaRPr>
          </a:p>
        </p:txBody>
      </p:sp>
      <p:pic>
        <p:nvPicPr>
          <p:cNvPr id="4" name="Imagen 3"/>
          <p:cNvPicPr>
            <a:picLocks noChangeAspect="1"/>
          </p:cNvPicPr>
          <p:nvPr/>
        </p:nvPicPr>
        <p:blipFill>
          <a:blip r:embed="rId2"/>
          <a:stretch>
            <a:fillRect/>
          </a:stretch>
        </p:blipFill>
        <p:spPr>
          <a:xfrm>
            <a:off x="237066" y="2349272"/>
            <a:ext cx="2582590" cy="1396981"/>
          </a:xfrm>
          <a:prstGeom prst="rect">
            <a:avLst/>
          </a:prstGeom>
          <a:ln>
            <a:noFill/>
          </a:ln>
          <a:effectLst>
            <a:outerShdw blurRad="292100" dist="139700" dir="2700000" algn="tl" rotWithShape="0">
              <a:srgbClr val="333333">
                <a:alpha val="65000"/>
              </a:srgbClr>
            </a:outerShdw>
          </a:effectLst>
        </p:spPr>
      </p:pic>
      <p:sp>
        <p:nvSpPr>
          <p:cNvPr id="6" name="Título 1"/>
          <p:cNvSpPr txBox="1">
            <a:spLocks/>
          </p:cNvSpPr>
          <p:nvPr/>
        </p:nvSpPr>
        <p:spPr>
          <a:xfrm>
            <a:off x="4241448" y="5663950"/>
            <a:ext cx="4424642" cy="56550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6000"/>
              <a:buFont typeface="Barlow Condensed Medium"/>
              <a:buNone/>
              <a:defRPr sz="8000" b="0" i="0" u="none" strike="noStrike" cap="none">
                <a:solidFill>
                  <a:srgbClr val="434343"/>
                </a:solidFill>
                <a:latin typeface="Barlow Condensed Medium"/>
                <a:ea typeface="Barlow Condensed Medium"/>
                <a:cs typeface="Barlow Condensed Medium"/>
                <a:sym typeface="Barlow Condensed Medium"/>
              </a:defRPr>
            </a:lvl1pPr>
            <a:lvl2pPr marR="0" lvl="1"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2pPr>
            <a:lvl3pPr marR="0" lvl="2"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3pPr>
            <a:lvl4pPr marR="0" lvl="3"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4pPr>
            <a:lvl5pPr marR="0" lvl="4"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5pPr>
            <a:lvl6pPr marR="0" lvl="5"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6pPr>
            <a:lvl7pPr marR="0" lvl="6"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7pPr>
            <a:lvl8pPr marR="0" lvl="7"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8pPr>
            <a:lvl9pPr marR="0" lvl="8" algn="r" rtl="0">
              <a:lnSpc>
                <a:spcPct val="100000"/>
              </a:lnSpc>
              <a:spcBef>
                <a:spcPts val="0"/>
              </a:spcBef>
              <a:spcAft>
                <a:spcPts val="0"/>
              </a:spcAft>
              <a:buClr>
                <a:srgbClr val="0B139E"/>
              </a:buClr>
              <a:buSzPts val="5200"/>
              <a:buFont typeface="Barlow Condensed SemiBold"/>
              <a:buNone/>
              <a:defRPr sz="6933" b="0" i="0" u="none" strike="noStrike" cap="none">
                <a:solidFill>
                  <a:srgbClr val="0B139E"/>
                </a:solidFill>
                <a:latin typeface="Barlow Condensed SemiBold"/>
                <a:ea typeface="Barlow Condensed SemiBold"/>
                <a:cs typeface="Barlow Condensed SemiBold"/>
                <a:sym typeface="Barlow Condensed SemiBold"/>
              </a:defRPr>
            </a:lvl9pPr>
          </a:lstStyle>
          <a:p>
            <a:pPr algn="just">
              <a:buClr>
                <a:srgbClr val="000000"/>
              </a:buClr>
              <a:buSzTx/>
            </a:pPr>
            <a:endParaRPr lang="es-MX" sz="1200" kern="0" dirty="0">
              <a:solidFill>
                <a:schemeClr val="tx1"/>
              </a:solidFill>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563" y="-52094"/>
            <a:ext cx="3029975" cy="1010194"/>
          </a:xfrm>
          <a:prstGeom prst="rect">
            <a:avLst/>
          </a:prstGeom>
        </p:spPr>
      </p:pic>
      <p:pic>
        <p:nvPicPr>
          <p:cNvPr id="8" name="0 Imagen"/>
          <p:cNvPicPr/>
          <p:nvPr/>
        </p:nvPicPr>
        <p:blipFill>
          <a:blip r:embed="rId4" cstate="print">
            <a:extLst>
              <a:ext uri="{28A0092B-C50C-407E-A947-70E740481C1C}">
                <a14:useLocalDpi xmlns:a14="http://schemas.microsoft.com/office/drawing/2010/main" val="0"/>
              </a:ext>
            </a:extLst>
          </a:blip>
          <a:stretch>
            <a:fillRect/>
          </a:stretch>
        </p:blipFill>
        <p:spPr>
          <a:xfrm>
            <a:off x="0" y="1"/>
            <a:ext cx="3100647" cy="1055716"/>
          </a:xfrm>
          <a:prstGeom prst="rect">
            <a:avLst/>
          </a:prstGeom>
        </p:spPr>
      </p:pic>
      <p:sp>
        <p:nvSpPr>
          <p:cNvPr id="9" name="CuadroTexto 8"/>
          <p:cNvSpPr txBox="1"/>
          <p:nvPr/>
        </p:nvSpPr>
        <p:spPr>
          <a:xfrm>
            <a:off x="407714" y="5485036"/>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spTree>
    <p:extLst>
      <p:ext uri="{BB962C8B-B14F-4D97-AF65-F5344CB8AC3E}">
        <p14:creationId xmlns:p14="http://schemas.microsoft.com/office/powerpoint/2010/main" val="3916837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3861377" y="230202"/>
            <a:ext cx="4563455" cy="1325563"/>
          </a:xfrm>
        </p:spPr>
        <p:txBody>
          <a:bodyPr>
            <a:normAutofit/>
          </a:bodyPr>
          <a:lstStyle/>
          <a:p>
            <a:pPr algn="ctr"/>
            <a:r>
              <a:rPr lang="es-MX" sz="2800" b="1" dirty="0" smtClean="0">
                <a:latin typeface="Arial" panose="020B0604020202020204" pitchFamily="34" charset="0"/>
                <a:cs typeface="Arial" panose="020B0604020202020204" pitchFamily="34" charset="0"/>
              </a:rPr>
              <a:t>PERSONAS AFROMEXICANAS </a:t>
            </a:r>
            <a:br>
              <a:rPr lang="es-MX" sz="2800" b="1" dirty="0" smtClean="0">
                <a:latin typeface="Arial" panose="020B0604020202020204" pitchFamily="34" charset="0"/>
                <a:cs typeface="Arial" panose="020B0604020202020204" pitchFamily="34" charset="0"/>
              </a:rPr>
            </a:br>
            <a:r>
              <a:rPr lang="es-MX" sz="2800" b="1" dirty="0" smtClean="0">
                <a:latin typeface="Arial" panose="020B0604020202020204" pitchFamily="34" charset="0"/>
                <a:cs typeface="Arial" panose="020B0604020202020204" pitchFamily="34" charset="0"/>
              </a:rPr>
              <a:t>Y AFRODESCENDIENTES</a:t>
            </a:r>
            <a:endParaRPr lang="es-MX" sz="28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4524315"/>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En estos procesos de autoadscripción a una colectividad  y a la categoría identitaria que la caracteriza, en este caso la autoadscripción a la afromexicanidad, participan distintos factores: la historia de una comunidad, los elementos culturales propios, las maneras de nombrarse y cómo son nombrados por otras colectividades o la sociedad en general, </a:t>
            </a:r>
            <a:r>
              <a:rPr lang="es-MX" sz="1600" b="1" dirty="0">
                <a:latin typeface="Arial" panose="020B0604020202020204" pitchFamily="34" charset="0"/>
                <a:cs typeface="Arial" panose="020B0604020202020204" pitchFamily="34" charset="0"/>
              </a:rPr>
              <a:t>también la apariencia, el color de piel o algunas costumbres pueden hacer parte de esta identificación; y,  también factores externos como las agendas políticas nacionales e internacionales</a:t>
            </a:r>
            <a:r>
              <a:rPr lang="es-MX" sz="1600" dirty="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Esta manera de nombrarlos ha ocultado a lo largo de los siglos su historia, su origen y su cultura, centrando la identidad de las personas y las colectividades en el color de la piel y menospreciando otras dimensiones de la experiencia de estos pueblos. </a:t>
            </a:r>
          </a:p>
          <a:p>
            <a:pPr algn="just"/>
            <a:endParaRPr lang="es-MX" sz="1600" dirty="0">
              <a:latin typeface="Arial" panose="020B0604020202020204" pitchFamily="34" charset="0"/>
              <a:cs typeface="Arial" panose="020B0604020202020204" pitchFamily="34" charset="0"/>
            </a:endParaRPr>
          </a:p>
          <a:p>
            <a:pPr algn="just"/>
            <a:r>
              <a:rPr lang="es-MX" sz="1000" dirty="0">
                <a:latin typeface="Arial" panose="020B0604020202020204" pitchFamily="34" charset="0"/>
                <a:cs typeface="Arial" panose="020B0604020202020204" pitchFamily="34" charset="0"/>
              </a:rPr>
              <a:t>(Referencia. Dirección General de Igualdad de Derechos y Paridad de Género y la Escuela Judicial Electoral </a:t>
            </a:r>
            <a:r>
              <a:rPr lang="es-MX" sz="1000" dirty="0" smtClean="0">
                <a:latin typeface="Arial" panose="020B0604020202020204" pitchFamily="34" charset="0"/>
                <a:cs typeface="Arial" panose="020B0604020202020204" pitchFamily="34" charset="0"/>
              </a:rPr>
              <a:t>del </a:t>
            </a:r>
            <a:r>
              <a:rPr lang="es-MX" sz="1000" dirty="0">
                <a:latin typeface="Arial" panose="020B0604020202020204" pitchFamily="34" charset="0"/>
                <a:cs typeface="Arial" panose="020B0604020202020204" pitchFamily="34" charset="0"/>
              </a:rPr>
              <a:t>Poder Judicial de la Federación. (septiembre 2023). </a:t>
            </a:r>
            <a:r>
              <a:rPr lang="es-MX" sz="1000" b="1" i="1" dirty="0">
                <a:latin typeface="Arial" panose="020B0604020202020204" pitchFamily="34" charset="0"/>
                <a:cs typeface="Arial" panose="020B0604020202020204" pitchFamily="34" charset="0"/>
              </a:rPr>
              <a:t>Curso Derechos político-electorales de las mujeres afromexicanas y afrodescendientes, modalidad en línea, emisión 2023</a:t>
            </a:r>
            <a:r>
              <a:rPr lang="es-MX" sz="1000" i="1" dirty="0">
                <a:latin typeface="Arial" panose="020B0604020202020204" pitchFamily="34" charset="0"/>
                <a:cs typeface="Arial" panose="020B0604020202020204" pitchFamily="34" charset="0"/>
              </a:rPr>
              <a:t>.</a:t>
            </a:r>
          </a:p>
          <a:p>
            <a:pPr algn="just"/>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Picture 2" descr="INPI on X: &quot;En México, los pueblos, comunidades y personas afromexicanas  son parte fundamental de nuestra rica diversidad cultural. Con el  reconocimiento como sujetos de derecho público en el Artículo 2º  constituc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0056" y="3429000"/>
            <a:ext cx="3056708" cy="30567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5563" y="-52094"/>
            <a:ext cx="3029975" cy="1010194"/>
          </a:xfrm>
          <a:prstGeom prst="rect">
            <a:avLst/>
          </a:prstGeom>
        </p:spPr>
      </p:pic>
      <p:pic>
        <p:nvPicPr>
          <p:cNvPr id="10" name="0 Imagen"/>
          <p:cNvPicPr/>
          <p:nvPr/>
        </p:nvPicPr>
        <p:blipFill>
          <a:blip r:embed="rId5" cstate="print">
            <a:extLst>
              <a:ext uri="{28A0092B-C50C-407E-A947-70E740481C1C}">
                <a14:useLocalDpi xmlns:a14="http://schemas.microsoft.com/office/drawing/2010/main" val="0"/>
              </a:ext>
            </a:extLst>
          </a:blip>
          <a:stretch>
            <a:fillRect/>
          </a:stretch>
        </p:blipFill>
        <p:spPr>
          <a:xfrm>
            <a:off x="0" y="1"/>
            <a:ext cx="3100647" cy="1055716"/>
          </a:xfrm>
          <a:prstGeom prst="rect">
            <a:avLst/>
          </a:prstGeom>
        </p:spPr>
      </p:pic>
    </p:spTree>
    <p:extLst>
      <p:ext uri="{BB962C8B-B14F-4D97-AF65-F5344CB8AC3E}">
        <p14:creationId xmlns:p14="http://schemas.microsoft.com/office/powerpoint/2010/main" val="2357328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146970" y="2313944"/>
            <a:ext cx="3997599" cy="3046988"/>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De acuerdo con la Declaración de Santiago y la Declaración de la Cumbre de Durban (2001), se define como </a:t>
            </a:r>
            <a:r>
              <a:rPr lang="es-MX" sz="1600" dirty="0" smtClean="0">
                <a:latin typeface="Arial" panose="020B0604020202020204" pitchFamily="34" charset="0"/>
                <a:cs typeface="Arial" panose="020B0604020202020204" pitchFamily="34" charset="0"/>
              </a:rPr>
              <a:t>afrodescendiente:</a:t>
            </a:r>
          </a:p>
          <a:p>
            <a:pPr algn="just"/>
            <a:endParaRPr lang="es-MX" sz="1600" dirty="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“A </a:t>
            </a:r>
            <a:r>
              <a:rPr lang="es-MX" sz="1600" dirty="0">
                <a:latin typeface="Arial" panose="020B0604020202020204" pitchFamily="34" charset="0"/>
                <a:cs typeface="Arial" panose="020B0604020202020204" pitchFamily="34" charset="0"/>
              </a:rPr>
              <a:t>aquella persona de origen africano que vive en las Américas y en todas zonas de la diáspora africana por consecuencia de la esclavitud, habiéndoseles denegado históricamente el ejercicio de sus derechos </a:t>
            </a:r>
            <a:r>
              <a:rPr lang="es-MX" sz="1600" dirty="0" smtClean="0">
                <a:latin typeface="Arial" panose="020B0604020202020204" pitchFamily="34" charset="0"/>
                <a:cs typeface="Arial" panose="020B0604020202020204" pitchFamily="34" charset="0"/>
              </a:rPr>
              <a:t>fundamentales”. </a:t>
            </a:r>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610195" y="532015"/>
            <a:ext cx="6875637" cy="1158673"/>
          </a:xfrm>
        </p:spPr>
        <p:txBody>
          <a:bodyPr>
            <a:noAutofit/>
          </a:bodyPr>
          <a:lstStyle/>
          <a:p>
            <a:pPr algn="ctr"/>
            <a:r>
              <a:rPr lang="es-MX" sz="1800" b="1" dirty="0" smtClean="0">
                <a:latin typeface="Arial" panose="020B0604020202020204" pitchFamily="34" charset="0"/>
                <a:cs typeface="Arial" panose="020B0604020202020204" pitchFamily="34" charset="0"/>
              </a:rPr>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Identidad </a:t>
            </a:r>
            <a:r>
              <a:rPr lang="es-MX" sz="1800" b="1" dirty="0">
                <a:latin typeface="Arial" panose="020B0604020202020204" pitchFamily="34" charset="0"/>
                <a:cs typeface="Arial" panose="020B0604020202020204" pitchFamily="34" charset="0"/>
              </a:rPr>
              <a:t>de las </a:t>
            </a:r>
            <a:r>
              <a:rPr lang="es-MX" sz="1800" b="1" dirty="0" smtClean="0">
                <a:latin typeface="Arial" panose="020B0604020202020204" pitchFamily="34" charset="0"/>
                <a:cs typeface="Arial" panose="020B0604020202020204" pitchFamily="34" charset="0"/>
              </a:rPr>
              <a:t>personas afromexicanas </a:t>
            </a:r>
            <a:r>
              <a:rPr lang="es-MX" sz="1800" b="1" dirty="0">
                <a:latin typeface="Arial" panose="020B0604020202020204" pitchFamily="34" charset="0"/>
                <a:cs typeface="Arial" panose="020B0604020202020204" pitchFamily="34" charset="0"/>
              </a:rPr>
              <a:t>y afrodescendientes en México</a:t>
            </a: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150" y="1690688"/>
            <a:ext cx="4573829" cy="45615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4001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867902" y="1522263"/>
            <a:ext cx="6377299" cy="5047536"/>
          </a:xfrm>
          <a:prstGeom prst="rect">
            <a:avLst/>
          </a:prstGeom>
          <a:noFill/>
        </p:spPr>
        <p:txBody>
          <a:bodyPr wrap="square" rtlCol="0">
            <a:spAutoFit/>
          </a:bodyPr>
          <a:lstStyle/>
          <a:p>
            <a:pPr algn="just">
              <a:buClr>
                <a:srgbClr val="000000"/>
              </a:buClr>
            </a:pPr>
            <a:r>
              <a:rPr lang="es-MX" sz="1600" dirty="0">
                <a:latin typeface="Arial" panose="020B0604020202020204" pitchFamily="34" charset="0"/>
                <a:cs typeface="Arial" panose="020B0604020202020204" pitchFamily="34" charset="0"/>
              </a:rPr>
              <a:t>E</a:t>
            </a:r>
            <a:r>
              <a:rPr lang="es-MX" sz="1600" dirty="0" smtClean="0">
                <a:latin typeface="Arial" panose="020B0604020202020204" pitchFamily="34" charset="0"/>
                <a:cs typeface="Arial" panose="020B0604020202020204" pitchFamily="34" charset="0"/>
              </a:rPr>
              <a:t>s </a:t>
            </a:r>
            <a:r>
              <a:rPr lang="es-MX" sz="1600" dirty="0">
                <a:latin typeface="Arial" panose="020B0604020202020204" pitchFamily="34" charset="0"/>
                <a:cs typeface="Arial" panose="020B0604020202020204" pitchFamily="34" charset="0"/>
              </a:rPr>
              <a:t>importante mencionar que,  en términos de la reforma a la  Constitución Política de los Estados Unidos Mexicanos, en materia de Pueblos y Comunidades Indígenas y Afromexicanos y de la expedición del Catálogo Nacional de Pueblos y Comunidades Indígenas y Afromexicanas se estableció como objetivo </a:t>
            </a:r>
            <a:r>
              <a:rPr lang="es-MX" sz="1600" dirty="0" smtClean="0">
                <a:latin typeface="Arial" panose="020B0604020202020204" pitchFamily="34" charset="0"/>
                <a:cs typeface="Arial" panose="020B0604020202020204" pitchFamily="34" charset="0"/>
              </a:rPr>
              <a:t>el: </a:t>
            </a: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r>
              <a:rPr lang="es-MX" sz="1600" dirty="0" smtClean="0">
                <a:latin typeface="Arial" panose="020B0604020202020204" pitchFamily="34" charset="0"/>
                <a:cs typeface="Arial" panose="020B0604020202020204" pitchFamily="34" charset="0"/>
              </a:rPr>
              <a:t>“…</a:t>
            </a:r>
            <a:r>
              <a:rPr lang="es-MX" sz="1600" b="1" i="1" dirty="0">
                <a:latin typeface="Arial" panose="020B0604020202020204" pitchFamily="34" charset="0"/>
                <a:cs typeface="Arial" panose="020B0604020202020204" pitchFamily="34" charset="0"/>
              </a:rPr>
              <a:t>I</a:t>
            </a:r>
            <a:r>
              <a:rPr lang="es-MX" sz="1600" b="1" i="1" dirty="0" smtClean="0">
                <a:latin typeface="Arial" panose="020B0604020202020204" pitchFamily="34" charset="0"/>
                <a:cs typeface="Arial" panose="020B0604020202020204" pitchFamily="34" charset="0"/>
              </a:rPr>
              <a:t>dentificar </a:t>
            </a:r>
            <a:r>
              <a:rPr lang="es-MX" sz="1600" b="1" i="1" dirty="0">
                <a:latin typeface="Arial" panose="020B0604020202020204" pitchFamily="34" charset="0"/>
                <a:cs typeface="Arial" panose="020B0604020202020204" pitchFamily="34" charset="0"/>
              </a:rPr>
              <a:t>a las comunidades indígenas y afromexicanas con base en sus principales instituciones políticas, jurídicas, territoriales, económicas, sociales y culturales en tanto sujetos de derecho público con personalidad jurídica; a fin de garantizar el ejercicio de su libre determinación y autonomía. A su vez, esta información alimentará el Sistema Nacional de Información y Estadística sobre los Pueblos y Comunidades Indígenas y Afromexicanas</a:t>
            </a:r>
            <a:r>
              <a:rPr lang="es-MX" sz="1600" dirty="0" smtClean="0">
                <a:latin typeface="Arial" panose="020B0604020202020204" pitchFamily="34" charset="0"/>
                <a:cs typeface="Arial" panose="020B0604020202020204" pitchFamily="34" charset="0"/>
              </a:rPr>
              <a:t>…”</a:t>
            </a: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r>
              <a:rPr lang="es-MX" sz="1600" dirty="0">
                <a:latin typeface="Arial" panose="020B0604020202020204" pitchFamily="34" charset="0"/>
                <a:cs typeface="Arial" panose="020B0604020202020204" pitchFamily="34" charset="0"/>
              </a:rPr>
              <a:t>Dando como consecuencia,  la emisión del “</a:t>
            </a:r>
            <a:r>
              <a:rPr lang="es-MX" sz="1600" b="1" dirty="0">
                <a:latin typeface="Arial" panose="020B0604020202020204" pitchFamily="34" charset="0"/>
                <a:cs typeface="Arial" panose="020B0604020202020204" pitchFamily="34" charset="0"/>
              </a:rPr>
              <a:t>Instructivo para el llenado de la cédula  básica de identificación de pueblos y comunidades indígenas y afromexicanas </a:t>
            </a:r>
            <a:r>
              <a:rPr lang="es-MX" sz="1600" dirty="0">
                <a:latin typeface="Arial" panose="020B0604020202020204" pitchFamily="34" charset="0"/>
                <a:cs typeface="Arial" panose="020B0604020202020204" pitchFamily="34" charset="0"/>
              </a:rPr>
              <a:t>”.</a:t>
            </a:r>
          </a:p>
          <a:p>
            <a:pPr algn="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Catálogo Nacional de Pueblos y </a:t>
            </a:r>
            <a:r>
              <a:rPr lang="es-MX" sz="1800" b="1" dirty="0" smtClean="0">
                <a:latin typeface="Arial" panose="020B0604020202020204" pitchFamily="34" charset="0"/>
                <a:cs typeface="Arial" panose="020B0604020202020204" pitchFamily="34" charset="0"/>
              </a:rPr>
              <a:t>Comunidades</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 </a:t>
            </a:r>
            <a:r>
              <a:rPr lang="es-MX" sz="1800" b="1" dirty="0">
                <a:latin typeface="Arial" panose="020B0604020202020204" pitchFamily="34" charset="0"/>
                <a:cs typeface="Arial" panose="020B0604020202020204" pitchFamily="34" charset="0"/>
              </a:rPr>
              <a:t>Indígenas y Afromexicanas </a:t>
            </a: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383" y="1885366"/>
            <a:ext cx="3486011" cy="3361752"/>
          </a:xfrm>
          <a:prstGeom prst="rect">
            <a:avLst/>
          </a:prstGeom>
          <a:ln>
            <a:noFill/>
          </a:ln>
          <a:effectLst>
            <a:outerShdw blurRad="190500" algn="tl" rotWithShape="0">
              <a:srgbClr val="000000">
                <a:alpha val="70000"/>
              </a:srgbClr>
            </a:outerShdw>
          </a:effectLst>
        </p:spPr>
      </p:pic>
      <p:sp>
        <p:nvSpPr>
          <p:cNvPr id="10" name="CuadroTexto 9"/>
          <p:cNvSpPr txBox="1"/>
          <p:nvPr/>
        </p:nvSpPr>
        <p:spPr>
          <a:xfrm>
            <a:off x="352487" y="6153448"/>
            <a:ext cx="4515415"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b="1" dirty="0">
                <a:latin typeface="Arial" panose="020B0604020202020204" pitchFamily="34" charset="0"/>
                <a:cs typeface="Arial" panose="020B0604020202020204" pitchFamily="34" charset="0"/>
              </a:rPr>
              <a:t>ACUERDO por el que se expide el Catálogo Nacional de Pueblos y Comunidades Indígenas y Afromexicanas</a:t>
            </a:r>
            <a:r>
              <a:rPr lang="es-MX" sz="800" dirty="0">
                <a:latin typeface="Arial" panose="020B0604020202020204" pitchFamily="34" charset="0"/>
                <a:cs typeface="Arial" panose="020B0604020202020204" pitchFamily="34" charset="0"/>
              </a:rPr>
              <a:t>.(</a:t>
            </a:r>
            <a:r>
              <a:rPr lang="es-MX" sz="800" dirty="0" smtClean="0">
                <a:latin typeface="Arial" panose="020B0604020202020204" pitchFamily="34" charset="0"/>
                <a:cs typeface="Arial" panose="020B0604020202020204" pitchFamily="34" charset="0"/>
              </a:rPr>
              <a:t>09/08/2024). Diario Oficial de </a:t>
            </a:r>
            <a:r>
              <a:rPr lang="es-MX" sz="800" dirty="0">
                <a:latin typeface="Arial" panose="020B0604020202020204" pitchFamily="34" charset="0"/>
                <a:cs typeface="Arial" panose="020B0604020202020204" pitchFamily="34" charset="0"/>
              </a:rPr>
              <a:t>la Federación. </a:t>
            </a:r>
            <a:r>
              <a:rPr lang="es-MX" sz="800" dirty="0">
                <a:latin typeface="Arial" panose="020B0604020202020204" pitchFamily="34" charset="0"/>
                <a:cs typeface="Arial" panose="020B0604020202020204" pitchFamily="34" charset="0"/>
                <a:hlinkClick r:id="rId6"/>
              </a:rPr>
              <a:t>https://</a:t>
            </a:r>
            <a:r>
              <a:rPr lang="es-MX" sz="800" dirty="0" smtClean="0">
                <a:latin typeface="Arial" panose="020B0604020202020204" pitchFamily="34" charset="0"/>
                <a:cs typeface="Arial" panose="020B0604020202020204" pitchFamily="34" charset="0"/>
                <a:hlinkClick r:id="rId6"/>
              </a:rPr>
              <a:t>www.dof.gob.mx/nota_detalle.php?codigo=5735635&amp;fecha=09/08/2024#gsc.tab=0</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256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85565" y="2159205"/>
            <a:ext cx="6422548" cy="4647426"/>
          </a:xfrm>
          <a:prstGeom prst="rect">
            <a:avLst/>
          </a:prstGeom>
          <a:noFill/>
        </p:spPr>
        <p:txBody>
          <a:bodyPr wrap="square" rtlCol="0">
            <a:spAutoFit/>
          </a:bodyPr>
          <a:lstStyle/>
          <a:p>
            <a:pPr algn="just">
              <a:buClr>
                <a:srgbClr val="000000"/>
              </a:buClr>
            </a:pPr>
            <a:r>
              <a:rPr lang="es-MX" dirty="0">
                <a:latin typeface="Arial" panose="020B0604020202020204" pitchFamily="34" charset="0"/>
                <a:cs typeface="Arial" panose="020B0604020202020204" pitchFamily="34" charset="0"/>
              </a:rPr>
              <a:t>El 30 de septiembre de 2024 fue publicado en el Diario Oficial de la Federación el Decreto por el que se reforman, adicionan y derogan diversas disposiciones </a:t>
            </a:r>
            <a:r>
              <a:rPr lang="es-MX" b="1" dirty="0">
                <a:latin typeface="Arial" panose="020B0604020202020204" pitchFamily="34" charset="0"/>
                <a:cs typeface="Arial" panose="020B0604020202020204" pitchFamily="34" charset="0"/>
              </a:rPr>
              <a:t>del artículo 2o. de la Constitución Política de los Estados Unidos Mexicanos, en materia de Pueblos y Comunidades Indígenas y </a:t>
            </a:r>
            <a:r>
              <a:rPr lang="es-MX" b="1" dirty="0" smtClean="0">
                <a:latin typeface="Arial" panose="020B0604020202020204" pitchFamily="34" charset="0"/>
                <a:cs typeface="Arial" panose="020B0604020202020204" pitchFamily="34" charset="0"/>
              </a:rPr>
              <a:t>Afromexican</a:t>
            </a:r>
            <a:r>
              <a:rPr lang="es-MX" dirty="0" smtClean="0">
                <a:latin typeface="Arial" panose="020B0604020202020204" pitchFamily="34" charset="0"/>
                <a:cs typeface="Arial" panose="020B0604020202020204" pitchFamily="34" charset="0"/>
              </a:rPr>
              <a:t>os en </a:t>
            </a:r>
            <a:r>
              <a:rPr lang="es-MX" dirty="0">
                <a:latin typeface="Arial" panose="020B0604020202020204" pitchFamily="34" charset="0"/>
                <a:cs typeface="Arial" panose="020B0604020202020204" pitchFamily="34" charset="0"/>
              </a:rPr>
              <a:t>los que se </a:t>
            </a:r>
            <a:r>
              <a:rPr lang="es-MX" dirty="0" smtClean="0">
                <a:latin typeface="Arial" panose="020B0604020202020204" pitchFamily="34" charset="0"/>
                <a:cs typeface="Arial" panose="020B0604020202020204" pitchFamily="34" charset="0"/>
              </a:rPr>
              <a:t>destaca:</a:t>
            </a:r>
          </a:p>
          <a:p>
            <a:pPr algn="just">
              <a:buClr>
                <a:srgbClr val="000000"/>
              </a:buClr>
            </a:pPr>
            <a:endParaRPr lang="es-MX" dirty="0">
              <a:latin typeface="Arial" panose="020B0604020202020204" pitchFamily="34" charset="0"/>
              <a:cs typeface="Arial" panose="020B0604020202020204" pitchFamily="34" charset="0"/>
            </a:endParaRPr>
          </a:p>
          <a:p>
            <a:pPr algn="just">
              <a:buClr>
                <a:srgbClr val="000000"/>
              </a:buClr>
            </a:pPr>
            <a:r>
              <a:rPr lang="es-MX" dirty="0" smtClean="0">
                <a:latin typeface="Arial" panose="020B0604020202020204" pitchFamily="34" charset="0"/>
                <a:cs typeface="Arial" panose="020B0604020202020204" pitchFamily="34" charset="0"/>
              </a:rPr>
              <a:t>“…</a:t>
            </a:r>
            <a:r>
              <a:rPr lang="es-MX" i="1" dirty="0" smtClean="0">
                <a:latin typeface="Arial" panose="020B0604020202020204" pitchFamily="34" charset="0"/>
                <a:cs typeface="Arial" panose="020B0604020202020204" pitchFamily="34" charset="0"/>
              </a:rPr>
              <a:t>C</a:t>
            </a:r>
            <a:r>
              <a:rPr lang="es-MX" i="1" dirty="0">
                <a:latin typeface="Arial" panose="020B0604020202020204" pitchFamily="34" charset="0"/>
                <a:cs typeface="Arial" panose="020B0604020202020204" pitchFamily="34" charset="0"/>
              </a:rPr>
              <a:t>. Esta Constitución reconoce a los </a:t>
            </a:r>
            <a:r>
              <a:rPr lang="es-MX" b="1" i="1" u="sng" dirty="0">
                <a:latin typeface="Arial" panose="020B0604020202020204" pitchFamily="34" charset="0"/>
                <a:cs typeface="Arial" panose="020B0604020202020204" pitchFamily="34" charset="0"/>
              </a:rPr>
              <a:t>pueblos y comunidades afromexicanas, cualquiera que sea su autodenominación</a:t>
            </a:r>
            <a:r>
              <a:rPr lang="es-MX" i="1" dirty="0">
                <a:latin typeface="Arial" panose="020B0604020202020204" pitchFamily="34" charset="0"/>
                <a:cs typeface="Arial" panose="020B0604020202020204" pitchFamily="34" charset="0"/>
              </a:rPr>
              <a:t>, como parte de la composición pluricultural de la </a:t>
            </a:r>
            <a:r>
              <a:rPr lang="es-MX" i="1" dirty="0" smtClean="0">
                <a:latin typeface="Arial" panose="020B0604020202020204" pitchFamily="34" charset="0"/>
                <a:cs typeface="Arial" panose="020B0604020202020204" pitchFamily="34" charset="0"/>
              </a:rPr>
              <a:t>Nación:</a:t>
            </a: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smtClean="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Reforma al artículo 2 Constitucional </a:t>
            </a:r>
            <a:endParaRPr lang="es-MX" sz="18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7073" y="1445125"/>
            <a:ext cx="3416174" cy="4270217"/>
          </a:xfrm>
          <a:prstGeom prst="rect">
            <a:avLst/>
          </a:prstGeom>
          <a:ln>
            <a:noFill/>
          </a:ln>
          <a:effectLst>
            <a:outerShdw blurRad="190500" algn="tl" rotWithShape="0">
              <a:srgbClr val="000000">
                <a:alpha val="70000"/>
              </a:srgbClr>
            </a:outerShdw>
          </a:effectLst>
        </p:spPr>
      </p:pic>
      <p:sp>
        <p:nvSpPr>
          <p:cNvPr id="11" name="CuadroTexto 10"/>
          <p:cNvSpPr txBox="1"/>
          <p:nvPr/>
        </p:nvSpPr>
        <p:spPr>
          <a:xfrm>
            <a:off x="297485" y="5839411"/>
            <a:ext cx="4515415" cy="707886"/>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a:t>
            </a:r>
            <a:r>
              <a:rPr lang="es-MX" sz="800" b="1" dirty="0" smtClean="0">
                <a:latin typeface="Arial" panose="020B0604020202020204" pitchFamily="34" charset="0"/>
                <a:cs typeface="Arial" panose="020B0604020202020204" pitchFamily="34" charset="0"/>
              </a:rPr>
              <a:t>Decreto </a:t>
            </a:r>
            <a:r>
              <a:rPr lang="es-MX" sz="800" b="1" dirty="0">
                <a:latin typeface="Arial" panose="020B0604020202020204" pitchFamily="34" charset="0"/>
                <a:cs typeface="Arial" panose="020B0604020202020204" pitchFamily="34" charset="0"/>
              </a:rPr>
              <a:t>por el que se reforman, adicionan y derogan diversas disposiciones del artículo 2o. de la Constitución Política de los Estados Unidos Mexicanos, en materia de Pueblos y Comunidades Indígenas y Afromexicanos</a:t>
            </a:r>
            <a:r>
              <a:rPr lang="es-MX" sz="800" dirty="0" smtClean="0">
                <a:latin typeface="Arial" panose="020B0604020202020204" pitchFamily="34" charset="0"/>
                <a:cs typeface="Arial" panose="020B0604020202020204" pitchFamily="34" charset="0"/>
              </a:rPr>
              <a:t>.</a:t>
            </a:r>
            <a:r>
              <a:rPr lang="es-MX" sz="800" dirty="0">
                <a:latin typeface="Arial" panose="020B0604020202020204" pitchFamily="34" charset="0"/>
                <a:cs typeface="Arial" panose="020B0604020202020204" pitchFamily="34" charset="0"/>
              </a:rPr>
              <a:t>.(30/09/2024). </a:t>
            </a:r>
            <a:r>
              <a:rPr lang="es-MX" sz="800" dirty="0" smtClean="0">
                <a:latin typeface="Arial" panose="020B0604020202020204" pitchFamily="34" charset="0"/>
                <a:cs typeface="Arial" panose="020B0604020202020204" pitchFamily="34" charset="0"/>
              </a:rPr>
              <a:t>Diario Oficial de la Federación</a:t>
            </a:r>
            <a:r>
              <a:rPr lang="es-MX" sz="800" dirty="0">
                <a:latin typeface="Arial" panose="020B0604020202020204" pitchFamily="34" charset="0"/>
                <a:cs typeface="Arial" panose="020B0604020202020204" pitchFamily="34" charset="0"/>
              </a:rPr>
              <a:t>. </a:t>
            </a:r>
            <a:r>
              <a:rPr lang="es-MX" sz="800" dirty="0">
                <a:latin typeface="Arial" panose="020B0604020202020204" pitchFamily="34" charset="0"/>
                <a:cs typeface="Arial" panose="020B0604020202020204" pitchFamily="34" charset="0"/>
                <a:hlinkClick r:id="rId6"/>
              </a:rPr>
              <a:t>https://</a:t>
            </a:r>
            <a:r>
              <a:rPr lang="es-MX" sz="800" dirty="0" smtClean="0">
                <a:latin typeface="Arial" panose="020B0604020202020204" pitchFamily="34" charset="0"/>
                <a:cs typeface="Arial" panose="020B0604020202020204" pitchFamily="34" charset="0"/>
                <a:hlinkClick r:id="rId6"/>
              </a:rPr>
              <a:t>www.dof.gob.mx/nota_detalle.php?codigo=5739986&amp;fecha=30/09/2024#gsc.tab=0</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269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85565" y="2159205"/>
            <a:ext cx="6422548" cy="5047536"/>
          </a:xfrm>
          <a:prstGeom prst="rect">
            <a:avLst/>
          </a:prstGeom>
          <a:noFill/>
        </p:spPr>
        <p:txBody>
          <a:bodyPr wrap="square" rtlCol="0">
            <a:spAutoFit/>
          </a:bodyPr>
          <a:lstStyle/>
          <a:p>
            <a:pPr algn="just">
              <a:buClr>
                <a:srgbClr val="000000"/>
              </a:buClr>
            </a:pPr>
            <a:r>
              <a:rPr lang="es-MX" sz="1600" i="1" dirty="0" smtClean="0">
                <a:latin typeface="Arial" panose="020B0604020202020204" pitchFamily="34" charset="0"/>
                <a:cs typeface="Arial" panose="020B0604020202020204" pitchFamily="34" charset="0"/>
              </a:rPr>
              <a:t>I. La </a:t>
            </a:r>
            <a:r>
              <a:rPr lang="es-MX" sz="1600" b="1" i="1" dirty="0">
                <a:latin typeface="Arial" panose="020B0604020202020204" pitchFamily="34" charset="0"/>
                <a:cs typeface="Arial" panose="020B0604020202020204" pitchFamily="34" charset="0"/>
              </a:rPr>
              <a:t>protección de su identidad cultural, modos de vida, expresiones espirituales y de todos los elementos que integran su patrimonio cultural, material e inmaterial y su propiedad intelectual colectiva</a:t>
            </a:r>
            <a:r>
              <a:rPr lang="es-MX" sz="1600" i="1" dirty="0">
                <a:latin typeface="Arial" panose="020B0604020202020204" pitchFamily="34" charset="0"/>
                <a:cs typeface="Arial" panose="020B0604020202020204" pitchFamily="34" charset="0"/>
              </a:rPr>
              <a:t>, en los términos que establezca la ley</a:t>
            </a:r>
            <a:r>
              <a:rPr lang="es-MX" sz="1600" i="1" dirty="0" smtClean="0">
                <a:latin typeface="Arial" panose="020B0604020202020204" pitchFamily="34" charset="0"/>
                <a:cs typeface="Arial" panose="020B0604020202020204" pitchFamily="34" charset="0"/>
              </a:rPr>
              <a:t>;</a:t>
            </a:r>
          </a:p>
          <a:p>
            <a:pPr algn="just">
              <a:buClr>
                <a:srgbClr val="000000"/>
              </a:buClr>
            </a:pPr>
            <a:endParaRPr lang="es-MX" sz="1600" i="1" dirty="0">
              <a:latin typeface="Arial" panose="020B0604020202020204" pitchFamily="34" charset="0"/>
              <a:cs typeface="Arial" panose="020B0604020202020204" pitchFamily="34" charset="0"/>
            </a:endParaRPr>
          </a:p>
          <a:p>
            <a:pPr algn="just">
              <a:buClr>
                <a:srgbClr val="000000"/>
              </a:buClr>
            </a:pPr>
            <a:r>
              <a:rPr lang="es-MX" sz="1600" i="1" dirty="0">
                <a:latin typeface="Arial" panose="020B0604020202020204" pitchFamily="34" charset="0"/>
                <a:cs typeface="Arial" panose="020B0604020202020204" pitchFamily="34" charset="0"/>
              </a:rPr>
              <a:t>II. La promoción, reconocimiento y protección de sus conocimientos, aportes y contribuciones en la historia nacional y a la diversidad cultural de la Nación, debiendo quedar insertas en las modalidades y niveles del Sistema Educativo Nacional, </a:t>
            </a:r>
            <a:r>
              <a:rPr lang="es-MX" sz="1600" i="1" dirty="0" smtClean="0">
                <a:latin typeface="Arial" panose="020B0604020202020204" pitchFamily="34" charset="0"/>
                <a:cs typeface="Arial" panose="020B0604020202020204" pitchFamily="34" charset="0"/>
              </a:rPr>
              <a:t>y</a:t>
            </a:r>
          </a:p>
          <a:p>
            <a:pPr algn="just">
              <a:buClr>
                <a:srgbClr val="000000"/>
              </a:buClr>
            </a:pPr>
            <a:endParaRPr lang="es-MX" sz="1600" i="1" dirty="0">
              <a:latin typeface="Arial" panose="020B0604020202020204" pitchFamily="34" charset="0"/>
              <a:cs typeface="Arial" panose="020B0604020202020204" pitchFamily="34" charset="0"/>
            </a:endParaRPr>
          </a:p>
          <a:p>
            <a:pPr algn="just">
              <a:buClr>
                <a:srgbClr val="000000"/>
              </a:buClr>
            </a:pPr>
            <a:r>
              <a:rPr lang="es-MX" sz="1600" i="1" dirty="0">
                <a:latin typeface="Arial" panose="020B0604020202020204" pitchFamily="34" charset="0"/>
                <a:cs typeface="Arial" panose="020B0604020202020204" pitchFamily="34" charset="0"/>
              </a:rPr>
              <a:t>III. </a:t>
            </a:r>
            <a:r>
              <a:rPr lang="es-MX" sz="1600" b="1" i="1" dirty="0">
                <a:latin typeface="Arial" panose="020B0604020202020204" pitchFamily="34" charset="0"/>
                <a:cs typeface="Arial" panose="020B0604020202020204" pitchFamily="34" charset="0"/>
              </a:rPr>
              <a:t>Ser incluidos en la producción y registros de datos, información, estadísticas, censos y encuestas oficiales</a:t>
            </a:r>
            <a:r>
              <a:rPr lang="es-MX" sz="1600" i="1" dirty="0">
                <a:latin typeface="Arial" panose="020B0604020202020204" pitchFamily="34" charset="0"/>
                <a:cs typeface="Arial" panose="020B0604020202020204" pitchFamily="34" charset="0"/>
              </a:rPr>
              <a:t>, para lo cual las instituciones competentes establecerán los procedimientos, métodos y criterios para inscribir su identidad y </a:t>
            </a:r>
            <a:r>
              <a:rPr lang="es-MX" sz="1600" i="1" dirty="0" smtClean="0">
                <a:latin typeface="Arial" panose="020B0604020202020204" pitchFamily="34" charset="0"/>
                <a:cs typeface="Arial" panose="020B0604020202020204" pitchFamily="34" charset="0"/>
              </a:rPr>
              <a:t>autoadscripción…”</a:t>
            </a:r>
            <a:endParaRPr lang="es-MX" sz="1600" i="1" dirty="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smtClean="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just">
              <a:buClr>
                <a:srgbClr val="000000"/>
              </a:buClr>
            </a:pPr>
            <a:endParaRPr lang="es-MX" sz="1600" dirty="0">
              <a:latin typeface="Arial" panose="020B0604020202020204" pitchFamily="34" charset="0"/>
              <a:cs typeface="Arial" panose="020B0604020202020204" pitchFamily="34" charset="0"/>
            </a:endParaRPr>
          </a:p>
          <a:p>
            <a:pPr algn="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Reforma al artículo 2 Constitucional </a:t>
            </a:r>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7073" y="1445125"/>
            <a:ext cx="3416174" cy="4270217"/>
          </a:xfrm>
          <a:prstGeom prst="rect">
            <a:avLst/>
          </a:prstGeom>
          <a:ln>
            <a:noFill/>
          </a:ln>
          <a:effectLst>
            <a:outerShdw blurRad="190500" algn="tl" rotWithShape="0">
              <a:srgbClr val="000000">
                <a:alpha val="70000"/>
              </a:srgbClr>
            </a:outerShdw>
          </a:effectLst>
        </p:spPr>
      </p:pic>
      <p:sp>
        <p:nvSpPr>
          <p:cNvPr id="11" name="CuadroTexto 10"/>
          <p:cNvSpPr txBox="1"/>
          <p:nvPr/>
        </p:nvSpPr>
        <p:spPr>
          <a:xfrm>
            <a:off x="297485" y="5839411"/>
            <a:ext cx="4515415" cy="707886"/>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 </a:t>
            </a:r>
            <a:r>
              <a:rPr lang="es-MX" sz="800" b="1" dirty="0" smtClean="0">
                <a:latin typeface="Arial" panose="020B0604020202020204" pitchFamily="34" charset="0"/>
                <a:cs typeface="Arial" panose="020B0604020202020204" pitchFamily="34" charset="0"/>
              </a:rPr>
              <a:t>Decreto </a:t>
            </a:r>
            <a:r>
              <a:rPr lang="es-MX" sz="800" b="1" dirty="0">
                <a:latin typeface="Arial" panose="020B0604020202020204" pitchFamily="34" charset="0"/>
                <a:cs typeface="Arial" panose="020B0604020202020204" pitchFamily="34" charset="0"/>
              </a:rPr>
              <a:t>por el que se reforman, adicionan y derogan diversas disposiciones del artículo 2o. de la Constitución Política de los Estados Unidos Mexicanos, en materia de Pueblos y Comunidades Indígenas y Afromexicanos</a:t>
            </a:r>
            <a:r>
              <a:rPr lang="es-MX" sz="800" dirty="0" smtClean="0">
                <a:latin typeface="Arial" panose="020B0604020202020204" pitchFamily="34" charset="0"/>
                <a:cs typeface="Arial" panose="020B0604020202020204" pitchFamily="34" charset="0"/>
              </a:rPr>
              <a:t>.</a:t>
            </a:r>
            <a:r>
              <a:rPr lang="es-MX" sz="800" dirty="0">
                <a:latin typeface="Arial" panose="020B0604020202020204" pitchFamily="34" charset="0"/>
                <a:cs typeface="Arial" panose="020B0604020202020204" pitchFamily="34" charset="0"/>
              </a:rPr>
              <a:t>.(30/09/2024). </a:t>
            </a:r>
            <a:r>
              <a:rPr lang="es-MX" sz="800" dirty="0" smtClean="0">
                <a:latin typeface="Arial" panose="020B0604020202020204" pitchFamily="34" charset="0"/>
                <a:cs typeface="Arial" panose="020B0604020202020204" pitchFamily="34" charset="0"/>
              </a:rPr>
              <a:t>Diario Oficial de la Federación</a:t>
            </a:r>
            <a:r>
              <a:rPr lang="es-MX" sz="800" dirty="0">
                <a:latin typeface="Arial" panose="020B0604020202020204" pitchFamily="34" charset="0"/>
                <a:cs typeface="Arial" panose="020B0604020202020204" pitchFamily="34" charset="0"/>
              </a:rPr>
              <a:t>. </a:t>
            </a:r>
            <a:r>
              <a:rPr lang="es-MX" sz="800" dirty="0">
                <a:latin typeface="Arial" panose="020B0604020202020204" pitchFamily="34" charset="0"/>
                <a:cs typeface="Arial" panose="020B0604020202020204" pitchFamily="34" charset="0"/>
                <a:hlinkClick r:id="rId6"/>
              </a:rPr>
              <a:t>https://</a:t>
            </a:r>
            <a:r>
              <a:rPr lang="es-MX" sz="800" dirty="0" smtClean="0">
                <a:latin typeface="Arial" panose="020B0604020202020204" pitchFamily="34" charset="0"/>
                <a:cs typeface="Arial" panose="020B0604020202020204" pitchFamily="34" charset="0"/>
                <a:hlinkClick r:id="rId6"/>
              </a:rPr>
              <a:t>www.dof.gob.mx/nota_detalle.php?codigo=5739986&amp;fecha=30/09/2024#gsc.tab=0</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270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548764" y="1656576"/>
            <a:ext cx="7050279" cy="4185761"/>
          </a:xfrm>
          <a:prstGeom prst="rect">
            <a:avLst/>
          </a:prstGeom>
          <a:noFill/>
        </p:spPr>
        <p:txBody>
          <a:bodyPr wrap="square" rtlCol="0">
            <a:spAutoFit/>
          </a:bodyPr>
          <a:lstStyle/>
          <a:p>
            <a:pPr algn="just"/>
            <a:r>
              <a:rPr lang="es-MX" sz="1400" dirty="0" smtClean="0">
                <a:latin typeface="Arial" panose="020B0604020202020204" pitchFamily="34" charset="0"/>
                <a:cs typeface="Arial" panose="020B0604020202020204" pitchFamily="34" charset="0"/>
              </a:rPr>
              <a:t>En Morelos conforme lo establece el artículo 179 bis </a:t>
            </a:r>
            <a:r>
              <a:rPr lang="es-MX" sz="1400" dirty="0">
                <a:latin typeface="Arial" panose="020B0604020202020204" pitchFamily="34" charset="0"/>
                <a:cs typeface="Arial" panose="020B0604020202020204" pitchFamily="34" charset="0"/>
              </a:rPr>
              <a:t>del </a:t>
            </a:r>
            <a:r>
              <a:rPr lang="es-MX" sz="1400" dirty="0" smtClean="0">
                <a:latin typeface="Arial" panose="020B0604020202020204" pitchFamily="34" charset="0"/>
                <a:cs typeface="Arial" panose="020B0604020202020204" pitchFamily="34" charset="0"/>
              </a:rPr>
              <a:t>Código </a:t>
            </a:r>
            <a:r>
              <a:rPr lang="es-MX" sz="1400" dirty="0">
                <a:latin typeface="Arial" panose="020B0604020202020204" pitchFamily="34" charset="0"/>
                <a:cs typeface="Arial" panose="020B0604020202020204" pitchFamily="34" charset="0"/>
              </a:rPr>
              <a:t>de Instituciones y Procedimientos Electorales para el Estado de </a:t>
            </a:r>
            <a:r>
              <a:rPr lang="es-MX" sz="1400" dirty="0" smtClean="0">
                <a:latin typeface="Arial" panose="020B0604020202020204" pitchFamily="34" charset="0"/>
                <a:cs typeface="Arial" panose="020B0604020202020204" pitchFamily="34" charset="0"/>
              </a:rPr>
              <a:t>Morelos </a:t>
            </a:r>
            <a:r>
              <a:rPr lang="es-MX" sz="1400" b="1" dirty="0" smtClean="0">
                <a:latin typeface="Arial" panose="020B0604020202020204" pitchFamily="34" charset="0"/>
                <a:cs typeface="Arial" panose="020B0604020202020204" pitchFamily="34" charset="0"/>
              </a:rPr>
              <a:t>e</a:t>
            </a:r>
            <a:r>
              <a:rPr lang="es-MX" sz="1400" dirty="0" smtClean="0">
                <a:latin typeface="Arial" panose="020B0604020202020204" pitchFamily="34" charset="0"/>
                <a:cs typeface="Arial" panose="020B0604020202020204" pitchFamily="34" charset="0"/>
              </a:rPr>
              <a:t>n </a:t>
            </a:r>
            <a:r>
              <a:rPr lang="es-MX" sz="1400" dirty="0">
                <a:latin typeface="Arial" panose="020B0604020202020204" pitchFamily="34" charset="0"/>
                <a:cs typeface="Arial" panose="020B0604020202020204" pitchFamily="34" charset="0"/>
              </a:rPr>
              <a:t>los registros de candidaturas de las </a:t>
            </a:r>
            <a:r>
              <a:rPr lang="es-MX" sz="1400" b="1" u="sng" dirty="0">
                <a:latin typeface="Arial" panose="020B0604020202020204" pitchFamily="34" charset="0"/>
                <a:cs typeface="Arial" panose="020B0604020202020204" pitchFamily="34" charset="0"/>
              </a:rPr>
              <a:t>personas afrodescendientes </a:t>
            </a:r>
            <a:r>
              <a:rPr lang="es-MX" sz="1400" dirty="0">
                <a:latin typeface="Arial" panose="020B0604020202020204" pitchFamily="34" charset="0"/>
                <a:cs typeface="Arial" panose="020B0604020202020204" pitchFamily="34" charset="0"/>
              </a:rPr>
              <a:t>deberán acompañarse </a:t>
            </a:r>
            <a:r>
              <a:rPr lang="es-MX" sz="1400" b="1" u="sng" dirty="0">
                <a:latin typeface="Arial" panose="020B0604020202020204" pitchFamily="34" charset="0"/>
                <a:cs typeface="Arial" panose="020B0604020202020204" pitchFamily="34" charset="0"/>
              </a:rPr>
              <a:t>al menos uno de los siguientes documentos</a:t>
            </a:r>
            <a:r>
              <a:rPr lang="es-MX" sz="1400" dirty="0" smtClean="0">
                <a:latin typeface="Arial" panose="020B0604020202020204" pitchFamily="34" charset="0"/>
                <a:cs typeface="Arial" panose="020B0604020202020204" pitchFamily="34" charset="0"/>
              </a:rPr>
              <a:t>:</a:t>
            </a: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I) </a:t>
            </a:r>
            <a:r>
              <a:rPr lang="es-MX" sz="1400" b="1" u="sng" dirty="0">
                <a:latin typeface="Arial" panose="020B0604020202020204" pitchFamily="34" charset="0"/>
                <a:cs typeface="Arial" panose="020B0604020202020204" pitchFamily="34" charset="0"/>
              </a:rPr>
              <a:t>Carta bajo protesta de decir verdad</a:t>
            </a:r>
            <a:r>
              <a:rPr lang="es-MX" sz="1400" dirty="0">
                <a:latin typeface="Arial" panose="020B0604020202020204" pitchFamily="34" charset="0"/>
                <a:cs typeface="Arial" panose="020B0604020202020204" pitchFamily="34" charset="0"/>
              </a:rPr>
              <a:t>, en la que se precise que la persona se autoadscribe a la comunidad, misma que deberá ser ratificada personalmente ante la Secretaría Ejecutiva del IMPEPAC o una notaría pública. </a:t>
            </a:r>
          </a:p>
          <a:p>
            <a:pPr algn="just"/>
            <a:r>
              <a:rPr lang="es-MX" sz="1400" dirty="0">
                <a:latin typeface="Arial" panose="020B0604020202020204" pitchFamily="34" charset="0"/>
                <a:cs typeface="Arial" panose="020B0604020202020204" pitchFamily="34" charset="0"/>
              </a:rPr>
              <a:t>II) </a:t>
            </a:r>
            <a:r>
              <a:rPr lang="es-MX" sz="1400" b="1" u="sng" dirty="0">
                <a:latin typeface="Arial" panose="020B0604020202020204" pitchFamily="34" charset="0"/>
                <a:cs typeface="Arial" panose="020B0604020202020204" pitchFamily="34" charset="0"/>
              </a:rPr>
              <a:t>Constancia del ejercicio de la función pública </a:t>
            </a:r>
            <a:r>
              <a:rPr lang="es-MX" sz="1400" dirty="0">
                <a:latin typeface="Arial" panose="020B0604020202020204" pitchFamily="34" charset="0"/>
                <a:cs typeface="Arial" panose="020B0604020202020204" pitchFamily="34" charset="0"/>
              </a:rPr>
              <a:t>en torno a los derechos de las poblaciones afrodescendientes o sus derechos humanos, con al menos dos años de experiencia en el cargo público, misma que puede acreditarse mediante un nombramiento público, contrato de prestación de servicios, recibos de nómina expedidos por algún ente público, o similares. </a:t>
            </a:r>
          </a:p>
          <a:p>
            <a:pPr algn="just"/>
            <a:r>
              <a:rPr lang="es-MX" sz="1400" dirty="0">
                <a:latin typeface="Arial" panose="020B0604020202020204" pitchFamily="34" charset="0"/>
                <a:cs typeface="Arial" panose="020B0604020202020204" pitchFamily="34" charset="0"/>
              </a:rPr>
              <a:t>III) </a:t>
            </a:r>
            <a:r>
              <a:rPr lang="es-MX" sz="1400" b="1" u="sng" dirty="0">
                <a:latin typeface="Arial" panose="020B0604020202020204" pitchFamily="34" charset="0"/>
                <a:cs typeface="Arial" panose="020B0604020202020204" pitchFamily="34" charset="0"/>
              </a:rPr>
              <a:t>Documentación que acredite al menos dos años de experiencia </a:t>
            </a:r>
            <a:r>
              <a:rPr lang="es-MX" sz="1400" dirty="0">
                <a:latin typeface="Arial" panose="020B0604020202020204" pitchFamily="34" charset="0"/>
                <a:cs typeface="Arial" panose="020B0604020202020204" pitchFamily="34" charset="0"/>
              </a:rPr>
              <a:t>en el desarrollo de investigaciones, cobertura periodística, creación de obras artísticas, gestión cultural, litigio, impartición de capacitaciones, cursos, talleres o similares, o activismo en torno a la defensa y promoción de los derechos humanos de personas afrodescendientes. </a:t>
            </a:r>
          </a:p>
          <a:p>
            <a:pPr algn="just"/>
            <a:r>
              <a:rPr lang="es-MX" sz="1400" dirty="0">
                <a:latin typeface="Arial" panose="020B0604020202020204" pitchFamily="34" charset="0"/>
                <a:cs typeface="Arial" panose="020B0604020202020204" pitchFamily="34" charset="0"/>
              </a:rPr>
              <a:t>IV) </a:t>
            </a:r>
            <a:r>
              <a:rPr lang="es-MX" sz="1400" b="1" u="sng" dirty="0">
                <a:latin typeface="Arial" panose="020B0604020202020204" pitchFamily="34" charset="0"/>
                <a:cs typeface="Arial" panose="020B0604020202020204" pitchFamily="34" charset="0"/>
              </a:rPr>
              <a:t>Documentación que acredite la afrodescendencia</a:t>
            </a:r>
            <a:r>
              <a:rPr lang="es-MX" sz="1400" dirty="0">
                <a:latin typeface="Arial" panose="020B0604020202020204" pitchFamily="34" charset="0"/>
                <a:cs typeface="Arial" panose="020B0604020202020204" pitchFamily="34" charset="0"/>
              </a:rPr>
              <a:t>, hasta en cuarto grado de ascendencia</a:t>
            </a:r>
            <a:r>
              <a:rPr lang="es-MX" sz="1400" dirty="0" smtClean="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buClr>
                <a:srgbClr val="000000"/>
              </a:buClr>
            </a:pP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Candidaturas de las Personas A</a:t>
            </a:r>
            <a:r>
              <a:rPr lang="es-MX" sz="1800" b="1" kern="0" dirty="0" smtClean="0">
                <a:solidFill>
                  <a:srgbClr val="000000"/>
                </a:solidFill>
                <a:latin typeface="Arial" panose="020B0604020202020204" pitchFamily="34" charset="0"/>
                <a:cs typeface="Arial" panose="020B0604020202020204" pitchFamily="34" charset="0"/>
                <a:sym typeface="Arial"/>
              </a:rPr>
              <a:t>frodescendientes</a:t>
            </a:r>
            <a:r>
              <a:rPr lang="es-MX" sz="1800" b="1" kern="0" dirty="0">
                <a:solidFill>
                  <a:srgbClr val="000000"/>
                </a:solidFill>
                <a:latin typeface="Arial" panose="020B0604020202020204" pitchFamily="34" charset="0"/>
                <a:cs typeface="Arial" panose="020B0604020202020204" pitchFamily="34" charset="0"/>
                <a:sym typeface="Arial"/>
              </a:rPr>
              <a:t>*. </a:t>
            </a: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17</a:t>
            </a:fld>
            <a:endParaRPr lang="es-MX"/>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9127" y="2628507"/>
            <a:ext cx="3088499" cy="3074772"/>
          </a:xfrm>
          <a:prstGeom prst="rect">
            <a:avLst/>
          </a:prstGeom>
        </p:spPr>
      </p:pic>
      <p:sp>
        <p:nvSpPr>
          <p:cNvPr id="10" name="CuadroTexto 9"/>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spTree>
    <p:extLst>
      <p:ext uri="{BB962C8B-B14F-4D97-AF65-F5344CB8AC3E}">
        <p14:creationId xmlns:p14="http://schemas.microsoft.com/office/powerpoint/2010/main" val="1191636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4770537"/>
          </a:xfrm>
          <a:prstGeom prst="rect">
            <a:avLst/>
          </a:prstGeom>
          <a:noFill/>
        </p:spPr>
        <p:txBody>
          <a:bodyPr wrap="square" rtlCol="0">
            <a:spAutoFit/>
          </a:bodyPr>
          <a:lstStyle/>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1900" dirty="0" smtClean="0">
                <a:latin typeface="Arial" panose="020B0604020202020204" pitchFamily="34" charset="0"/>
                <a:cs typeface="Arial" panose="020B0604020202020204" pitchFamily="34" charset="0"/>
              </a:rPr>
              <a:t>27 </a:t>
            </a:r>
            <a:r>
              <a:rPr lang="es-MX" sz="1900" dirty="0">
                <a:latin typeface="Arial" panose="020B0604020202020204" pitchFamily="34" charset="0"/>
                <a:cs typeface="Arial" panose="020B0604020202020204" pitchFamily="34" charset="0"/>
              </a:rPr>
              <a:t>de enero -Día Estatal de las Personas Afromexicanas</a:t>
            </a:r>
            <a:r>
              <a:rPr lang="es-MX" sz="1900" dirty="0" smtClean="0">
                <a:latin typeface="Arial" panose="020B0604020202020204" pitchFamily="34" charset="0"/>
                <a:cs typeface="Arial" panose="020B0604020202020204" pitchFamily="34" charset="0"/>
              </a:rPr>
              <a:t>.</a:t>
            </a: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1900" dirty="0" smtClean="0">
                <a:latin typeface="Arial" panose="020B0604020202020204" pitchFamily="34" charset="0"/>
                <a:cs typeface="Arial" panose="020B0604020202020204" pitchFamily="34" charset="0"/>
              </a:rPr>
              <a:t>1 </a:t>
            </a:r>
            <a:r>
              <a:rPr lang="es-MX" sz="1900" dirty="0">
                <a:latin typeface="Arial" panose="020B0604020202020204" pitchFamily="34" charset="0"/>
                <a:cs typeface="Arial" panose="020B0604020202020204" pitchFamily="34" charset="0"/>
              </a:rPr>
              <a:t>de marzo - Día de la Cero Discriminación</a:t>
            </a:r>
            <a:r>
              <a:rPr lang="es-MX" sz="1900" dirty="0" smtClean="0">
                <a:latin typeface="Arial" panose="020B0604020202020204" pitchFamily="34" charset="0"/>
                <a:cs typeface="Arial" panose="020B0604020202020204" pitchFamily="34" charset="0"/>
              </a:rPr>
              <a:t>.</a:t>
            </a: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1900" dirty="0" smtClean="0">
                <a:latin typeface="Arial" panose="020B0604020202020204" pitchFamily="34" charset="0"/>
                <a:cs typeface="Arial" panose="020B0604020202020204" pitchFamily="34" charset="0"/>
              </a:rPr>
              <a:t>21 </a:t>
            </a:r>
            <a:r>
              <a:rPr lang="es-MX" sz="1900" dirty="0">
                <a:latin typeface="Arial" panose="020B0604020202020204" pitchFamily="34" charset="0"/>
                <a:cs typeface="Arial" panose="020B0604020202020204" pitchFamily="34" charset="0"/>
              </a:rPr>
              <a:t>de marzo - Día Internacional de la Eliminación de la Discriminación Racial</a:t>
            </a:r>
            <a:r>
              <a:rPr lang="es-MX" sz="1900" dirty="0" smtClean="0">
                <a:latin typeface="Arial" panose="020B0604020202020204" pitchFamily="34" charset="0"/>
                <a:cs typeface="Arial" panose="020B0604020202020204" pitchFamily="34" charset="0"/>
              </a:rPr>
              <a:t>.</a:t>
            </a: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1900" dirty="0" smtClean="0">
                <a:latin typeface="Arial" panose="020B0604020202020204" pitchFamily="34" charset="0"/>
                <a:cs typeface="Arial" panose="020B0604020202020204" pitchFamily="34" charset="0"/>
              </a:rPr>
              <a:t>18 </a:t>
            </a:r>
            <a:r>
              <a:rPr lang="es-MX" sz="1900" dirty="0">
                <a:latin typeface="Arial" panose="020B0604020202020204" pitchFamily="34" charset="0"/>
                <a:cs typeface="Arial" panose="020B0604020202020204" pitchFamily="34" charset="0"/>
              </a:rPr>
              <a:t>de junio - Día Internacional para Contrarrestar el Discurso de Odio</a:t>
            </a:r>
            <a:r>
              <a:rPr lang="es-MX" sz="1900" dirty="0" smtClean="0">
                <a:latin typeface="Arial" panose="020B0604020202020204" pitchFamily="34" charset="0"/>
                <a:cs typeface="Arial" panose="020B0604020202020204" pitchFamily="34" charset="0"/>
              </a:rPr>
              <a:t>.</a:t>
            </a: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1900" dirty="0" smtClean="0">
                <a:latin typeface="Arial" panose="020B0604020202020204" pitchFamily="34" charset="0"/>
                <a:cs typeface="Arial" panose="020B0604020202020204" pitchFamily="34" charset="0"/>
              </a:rPr>
              <a:t>25 </a:t>
            </a:r>
            <a:r>
              <a:rPr lang="es-MX" sz="1900" dirty="0">
                <a:latin typeface="Arial" panose="020B0604020202020204" pitchFamily="34" charset="0"/>
                <a:cs typeface="Arial" panose="020B0604020202020204" pitchFamily="34" charset="0"/>
              </a:rPr>
              <a:t>de julio - Día Internacional de la Mujer </a:t>
            </a:r>
            <a:r>
              <a:rPr lang="es-MX" sz="1900" dirty="0" smtClean="0">
                <a:latin typeface="Arial" panose="020B0604020202020204" pitchFamily="34" charset="0"/>
                <a:cs typeface="Arial" panose="020B0604020202020204" pitchFamily="34" charset="0"/>
              </a:rPr>
              <a:t>Afrodescendiente.</a:t>
            </a: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1900" dirty="0" smtClean="0">
                <a:latin typeface="Arial" panose="020B0604020202020204" pitchFamily="34" charset="0"/>
                <a:cs typeface="Arial" panose="020B0604020202020204" pitchFamily="34" charset="0"/>
              </a:rPr>
              <a:t>31 </a:t>
            </a:r>
            <a:r>
              <a:rPr lang="es-MX" sz="1900" dirty="0">
                <a:latin typeface="Arial" panose="020B0604020202020204" pitchFamily="34" charset="0"/>
                <a:cs typeface="Arial" panose="020B0604020202020204" pitchFamily="34" charset="0"/>
              </a:rPr>
              <a:t>de agosto - Día Internacional de los </a:t>
            </a:r>
            <a:r>
              <a:rPr lang="es-MX" sz="1900" dirty="0" smtClean="0">
                <a:latin typeface="Arial" panose="020B0604020202020204" pitchFamily="34" charset="0"/>
                <a:cs typeface="Arial" panose="020B0604020202020204" pitchFamily="34" charset="0"/>
              </a:rPr>
              <a:t>Afrodescendientes.</a:t>
            </a:r>
          </a:p>
          <a:p>
            <a:pPr algn="just">
              <a:buClr>
                <a:srgbClr val="000000"/>
              </a:buClr>
            </a:pPr>
            <a:endParaRPr lang="es-MX" sz="1900" dirty="0" smtClean="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a:latin typeface="Arial" panose="020B0604020202020204" pitchFamily="34" charset="0"/>
                <a:cs typeface="Arial" panose="020B0604020202020204" pitchFamily="34" charset="0"/>
              </a:rPr>
              <a:t>Efemérides y D</a:t>
            </a:r>
            <a:r>
              <a:rPr lang="es-MX" sz="1800" b="1" dirty="0" smtClean="0">
                <a:latin typeface="Arial" panose="020B0604020202020204" pitchFamily="34" charset="0"/>
                <a:cs typeface="Arial" panose="020B0604020202020204" pitchFamily="34" charset="0"/>
              </a:rPr>
              <a:t>ías conmemorativos de las Personas Afrodescendientes </a:t>
            </a:r>
            <a:endParaRPr lang="es-MX" sz="18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9042" y="2253032"/>
            <a:ext cx="3798741" cy="2550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8527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3200" b="1" dirty="0" smtClean="0">
                <a:latin typeface="Arial" panose="020B0604020202020204" pitchFamily="34" charset="0"/>
                <a:cs typeface="Arial" panose="020B0604020202020204" pitchFamily="34" charset="0"/>
              </a:rPr>
              <a:t>Personas con </a:t>
            </a:r>
            <a:br>
              <a:rPr lang="es-MX" sz="3200" b="1" dirty="0" smtClean="0">
                <a:latin typeface="Arial" panose="020B0604020202020204" pitchFamily="34" charset="0"/>
                <a:cs typeface="Arial" panose="020B0604020202020204" pitchFamily="34" charset="0"/>
              </a:rPr>
            </a:br>
            <a:r>
              <a:rPr lang="es-MX" sz="3200" b="1" dirty="0" smtClean="0">
                <a:latin typeface="Arial" panose="020B0604020202020204" pitchFamily="34" charset="0"/>
                <a:cs typeface="Arial" panose="020B0604020202020204" pitchFamily="34" charset="0"/>
              </a:rPr>
              <a:t>Discapacidad</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430887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La "Convención sobre los </a:t>
            </a:r>
            <a:r>
              <a:rPr lang="es-MX" sz="1600" b="1" u="sng" dirty="0">
                <a:latin typeface="Arial" panose="020B0604020202020204" pitchFamily="34" charset="0"/>
                <a:cs typeface="Arial" panose="020B0604020202020204" pitchFamily="34" charset="0"/>
              </a:rPr>
              <a:t>Derechos de las personas con Discapacidad</a:t>
            </a:r>
            <a:r>
              <a:rPr lang="es-MX" sz="1600" dirty="0">
                <a:latin typeface="Arial" panose="020B0604020202020204" pitchFamily="34" charset="0"/>
                <a:cs typeface="Arial" panose="020B0604020202020204" pitchFamily="34" charset="0"/>
              </a:rPr>
              <a:t>", establece en su artículo 29, que en términos de la Participación en la vida política y pública establece que los Estados Partes garantizarán a las personas con discapacidad los derechos políticos y la posibilidad de gozar de ellos en igualdad de condiciones con las demás y se comprometerán a: </a:t>
            </a: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a) </a:t>
            </a:r>
            <a:r>
              <a:rPr lang="es-MX" sz="1600" b="1" u="sng" dirty="0" smtClean="0">
                <a:latin typeface="Arial" panose="020B0604020202020204" pitchFamily="34" charset="0"/>
                <a:cs typeface="Arial" panose="020B0604020202020204" pitchFamily="34" charset="0"/>
              </a:rPr>
              <a:t>Asegurar </a:t>
            </a:r>
            <a:r>
              <a:rPr lang="es-MX" sz="1600" b="1" u="sng" dirty="0">
                <a:latin typeface="Arial" panose="020B0604020202020204" pitchFamily="34" charset="0"/>
                <a:cs typeface="Arial" panose="020B0604020202020204" pitchFamily="34" charset="0"/>
              </a:rPr>
              <a:t>que las personas con discapacidad puedan participar plena y efectivamente en la vida política y pública en igualdad de condiciones con las demás,</a:t>
            </a:r>
            <a:r>
              <a:rPr lang="es-MX" sz="1600" dirty="0">
                <a:latin typeface="Arial" panose="020B0604020202020204" pitchFamily="34" charset="0"/>
                <a:cs typeface="Arial" panose="020B0604020202020204" pitchFamily="34" charset="0"/>
              </a:rPr>
              <a:t> directamente o a través de representantes libremente elegidos, incluidos el derecho y la posibilidad de las personas con discapacidad a votar y ser elegidas, entre otras formas mediante</a:t>
            </a:r>
            <a:r>
              <a:rPr lang="es-MX" sz="1600" dirty="0" smtClean="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2) Promover activamente un entorno en el que las personas con discapacidad puedan </a:t>
            </a:r>
            <a:r>
              <a:rPr lang="es-MX" sz="1600" b="1" u="sng" dirty="0">
                <a:latin typeface="Arial" panose="020B0604020202020204" pitchFamily="34" charset="0"/>
                <a:cs typeface="Arial" panose="020B0604020202020204" pitchFamily="34" charset="0"/>
              </a:rPr>
              <a:t>participar plena y efectivamente en la dirección de los asuntos públicos, sin discriminación y en igualdad de condiciones </a:t>
            </a:r>
            <a:r>
              <a:rPr lang="es-MX" sz="1600" dirty="0">
                <a:latin typeface="Arial" panose="020B0604020202020204" pitchFamily="34" charset="0"/>
                <a:cs typeface="Arial" panose="020B0604020202020204" pitchFamily="34" charset="0"/>
              </a:rPr>
              <a:t>con las demás y fomentar su participación en los asuntos públicos.</a:t>
            </a: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278739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128843" y="1536174"/>
            <a:ext cx="5542059" cy="3785652"/>
          </a:xfrm>
          <a:prstGeom prst="rect">
            <a:avLst/>
          </a:prstGeom>
          <a:noFill/>
        </p:spPr>
        <p:txBody>
          <a:bodyPr wrap="square" rtlCol="0">
            <a:spAutoFit/>
          </a:bodyPr>
          <a:lstStyle/>
          <a:p>
            <a:pPr algn="ctr"/>
            <a:r>
              <a:rPr lang="es-MX" sz="2400" dirty="0" smtClean="0">
                <a:latin typeface="Arial" panose="020B0604020202020204" pitchFamily="34" charset="0"/>
                <a:cs typeface="Arial" panose="020B0604020202020204" pitchFamily="34" charset="0"/>
              </a:rPr>
              <a:t> </a:t>
            </a:r>
            <a:r>
              <a:rPr lang="es-MX" sz="2400" dirty="0">
                <a:latin typeface="Arial" panose="020B0604020202020204" pitchFamily="34" charset="0"/>
                <a:cs typeface="Arial" panose="020B0604020202020204" pitchFamily="34" charset="0"/>
              </a:rPr>
              <a:t>El 07 de junio de 2023 se publicó en el Periódico Oficial 6200 </a:t>
            </a:r>
            <a:r>
              <a:rPr lang="es-MX" sz="2400" dirty="0" smtClean="0">
                <a:latin typeface="Arial" panose="020B0604020202020204" pitchFamily="34" charset="0"/>
                <a:cs typeface="Arial" panose="020B0604020202020204" pitchFamily="34" charset="0"/>
              </a:rPr>
              <a:t>los Decretos </a:t>
            </a:r>
            <a:r>
              <a:rPr lang="es-MX" sz="2400" dirty="0">
                <a:latin typeface="Arial" panose="020B0604020202020204" pitchFamily="34" charset="0"/>
                <a:cs typeface="Arial" panose="020B0604020202020204" pitchFamily="34" charset="0"/>
              </a:rPr>
              <a:t>(1013) y (1016) para garantizar la inclusión de las personas pertenecientes a los grupos vulnerables (</a:t>
            </a:r>
            <a:r>
              <a:rPr lang="es-MX" sz="2400" b="1" dirty="0">
                <a:latin typeface="Arial" panose="020B0604020202020204" pitchFamily="34" charset="0"/>
                <a:cs typeface="Arial" panose="020B0604020202020204" pitchFamily="34" charset="0"/>
              </a:rPr>
              <a:t>personas con Discapacidad, Afrodescendientes, de la Diversidad Sexual, Jóvenes y Adultos Mayores</a:t>
            </a:r>
            <a:r>
              <a:rPr lang="es-MX" sz="2400" dirty="0" smtClean="0">
                <a:latin typeface="Arial" panose="020B0604020202020204" pitchFamily="34" charset="0"/>
                <a:cs typeface="Arial" panose="020B0604020202020204" pitchFamily="34" charset="0"/>
              </a:rPr>
              <a:t>). </a:t>
            </a:r>
            <a:r>
              <a:rPr lang="es-MX" sz="2400" b="1" dirty="0" smtClean="0">
                <a:latin typeface="Arial" panose="020B0604020202020204" pitchFamily="34" charset="0"/>
                <a:cs typeface="Arial" panose="020B0604020202020204" pitchFamily="34" charset="0"/>
              </a:rPr>
              <a:t/>
            </a:r>
            <a:br>
              <a:rPr lang="es-MX" sz="2400" b="1" dirty="0" smtClean="0">
                <a:latin typeface="Arial" panose="020B0604020202020204" pitchFamily="34" charset="0"/>
                <a:cs typeface="Arial" panose="020B0604020202020204" pitchFamily="34" charset="0"/>
              </a:rPr>
            </a:br>
            <a:endParaRPr lang="es-MX" sz="2400" b="1" dirty="0">
              <a:solidFill>
                <a:srgbClr val="DC2597"/>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pic>
        <p:nvPicPr>
          <p:cNvPr id="2" name="Imagen 1"/>
          <p:cNvPicPr>
            <a:picLocks noChangeAspect="1"/>
          </p:cNvPicPr>
          <p:nvPr/>
        </p:nvPicPr>
        <p:blipFill>
          <a:blip r:embed="rId5"/>
          <a:stretch>
            <a:fillRect/>
          </a:stretch>
        </p:blipFill>
        <p:spPr>
          <a:xfrm>
            <a:off x="6208428" y="1536174"/>
            <a:ext cx="5394258" cy="3831876"/>
          </a:xfrm>
          <a:prstGeom prst="rect">
            <a:avLst/>
          </a:prstGeom>
        </p:spPr>
      </p:pic>
    </p:spTree>
    <p:extLst>
      <p:ext uri="{BB962C8B-B14F-4D97-AF65-F5344CB8AC3E}">
        <p14:creationId xmlns:p14="http://schemas.microsoft.com/office/powerpoint/2010/main" val="79775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55056" y="2159205"/>
            <a:ext cx="4599179" cy="2831544"/>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a:t>
            </a:r>
            <a:r>
              <a:rPr lang="es-MX" sz="1600" dirty="0" smtClean="0">
                <a:latin typeface="Arial" panose="020B0604020202020204" pitchFamily="34" charset="0"/>
                <a:cs typeface="Arial" panose="020B0604020202020204" pitchFamily="34" charset="0"/>
              </a:rPr>
              <a:t>egún </a:t>
            </a:r>
            <a:r>
              <a:rPr lang="es-MX" sz="1600" dirty="0">
                <a:latin typeface="Arial" panose="020B0604020202020204" pitchFamily="34" charset="0"/>
                <a:cs typeface="Arial" panose="020B0604020202020204" pitchFamily="34" charset="0"/>
              </a:rPr>
              <a:t>datos del Informe estadístico sobre el número de personas que pertenece a alguna población históricamente vulnerada en el estado de Morelos: personas de la diversidad sexual, jóvenes, adultos mayores, personas con discapacidad y afrodescendientes presentado por el IMPEPAC , establece que en el estado de Morelos, de acuerdo al Censo de Población y Vivienda 2020, </a:t>
            </a:r>
            <a:r>
              <a:rPr lang="es-MX" sz="1600" b="1" u="sng" dirty="0">
                <a:latin typeface="Arial" panose="020B0604020202020204" pitchFamily="34" charset="0"/>
                <a:cs typeface="Arial" panose="020B0604020202020204" pitchFamily="34" charset="0"/>
              </a:rPr>
              <a:t>reportó que 376,173 personas tienen alguna limitación o </a:t>
            </a:r>
            <a:r>
              <a:rPr lang="es-MX" sz="1600" b="1" u="sng" dirty="0" smtClean="0">
                <a:latin typeface="Arial" panose="020B0604020202020204" pitchFamily="34" charset="0"/>
                <a:cs typeface="Arial" panose="020B0604020202020204" pitchFamily="34" charset="0"/>
              </a:rPr>
              <a:t>discapacidad</a:t>
            </a:r>
            <a:r>
              <a:rPr lang="es-MX" sz="1600" dirty="0" smtClean="0">
                <a:latin typeface="Arial" panose="020B0604020202020204" pitchFamily="34" charset="0"/>
                <a:cs typeface="Arial" panose="020B0604020202020204" pitchFamily="34" charset="0"/>
              </a:rPr>
              <a:t>. </a:t>
            </a: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210737" y="273839"/>
            <a:ext cx="5588951" cy="1325563"/>
          </a:xfrm>
        </p:spPr>
        <p:txBody>
          <a:bodyPr>
            <a:noAutofit/>
          </a:bodyPr>
          <a:lstStyle/>
          <a:p>
            <a:pPr lvl="0" algn="ctr">
              <a:lnSpc>
                <a:spcPct val="100000"/>
              </a:lnSpc>
              <a:spcBef>
                <a:spcPts val="0"/>
              </a:spcBef>
            </a:pPr>
            <a:r>
              <a:rPr lang="es-MX" sz="1800" dirty="0">
                <a:latin typeface="Arial" panose="020B0604020202020204" pitchFamily="34" charset="0"/>
                <a:cs typeface="Arial" panose="020B0604020202020204" pitchFamily="34" charset="0"/>
              </a:rPr>
              <a:t>Informe estadístico sobre el número de personas que pertenece a alguna población históricamente vulnerada en el estado de Morelos</a:t>
            </a:r>
            <a:endParaRPr lang="es-MX" sz="1800" b="1" dirty="0">
              <a:solidFill>
                <a:prstClr val="black"/>
              </a:solidFill>
              <a:latin typeface="Arial" panose="020B0604020202020204" pitchFamily="34" charset="0"/>
              <a:ea typeface="+mn-ea"/>
              <a:cs typeface="Arial" panose="020B0604020202020204" pitchFamily="34" charset="0"/>
            </a:endParaRPr>
          </a:p>
        </p:txBody>
      </p:sp>
      <p:sp>
        <p:nvSpPr>
          <p:cNvPr id="2" name="CuadroTexto 1"/>
          <p:cNvSpPr txBox="1"/>
          <p:nvPr/>
        </p:nvSpPr>
        <p:spPr>
          <a:xfrm>
            <a:off x="10365971" y="5893724"/>
            <a:ext cx="377026" cy="369332"/>
          </a:xfrm>
          <a:prstGeom prst="rect">
            <a:avLst/>
          </a:prstGeom>
          <a:noFill/>
        </p:spPr>
        <p:txBody>
          <a:bodyPr wrap="none" rtlCol="0">
            <a:spAutoFit/>
          </a:bodyPr>
          <a:lstStyle/>
          <a:p>
            <a:r>
              <a:rPr lang="es-MX" dirty="0" smtClean="0"/>
              <a:t>13</a:t>
            </a:r>
            <a:endParaRPr lang="es-MX" dirty="0"/>
          </a:p>
        </p:txBody>
      </p:sp>
      <p:sp>
        <p:nvSpPr>
          <p:cNvPr id="3" name="Marcador de número de diapositiva 2"/>
          <p:cNvSpPr>
            <a:spLocks noGrp="1"/>
          </p:cNvSpPr>
          <p:nvPr>
            <p:ph type="sldNum" sz="quarter" idx="12"/>
          </p:nvPr>
        </p:nvSpPr>
        <p:spPr/>
        <p:txBody>
          <a:bodyPr/>
          <a:lstStyle/>
          <a:p>
            <a:fld id="{E0FA0DA3-0F5C-B84D-9D5F-C5059644BF98}" type="slidenum">
              <a:rPr lang="es-MX" smtClean="0"/>
              <a:t>20</a:t>
            </a:fld>
            <a:endParaRPr lang="es-MX"/>
          </a:p>
        </p:txBody>
      </p:sp>
      <p:sp>
        <p:nvSpPr>
          <p:cNvPr id="11" name="CuadroTexto 10"/>
          <p:cNvSpPr txBox="1"/>
          <p:nvPr/>
        </p:nvSpPr>
        <p:spPr>
          <a:xfrm>
            <a:off x="297485" y="5839411"/>
            <a:ext cx="4515415" cy="58477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 </a:t>
            </a:r>
            <a:r>
              <a:rPr lang="es-MX" sz="800" dirty="0" smtClean="0">
                <a:latin typeface="Arial" panose="020B0604020202020204" pitchFamily="34" charset="0"/>
                <a:cs typeface="Arial" panose="020B0604020202020204" pitchFamily="34" charset="0"/>
              </a:rPr>
              <a:t>Fuente. El </a:t>
            </a:r>
            <a:r>
              <a:rPr lang="es-MX" sz="800" dirty="0">
                <a:latin typeface="Arial" panose="020B0604020202020204" pitchFamily="34" charset="0"/>
                <a:cs typeface="Arial" panose="020B0604020202020204" pitchFamily="34" charset="0"/>
              </a:rPr>
              <a:t>cual puede ser consultado en la siguiente liga de internet:</a:t>
            </a:r>
          </a:p>
          <a:p>
            <a:pPr algn="just"/>
            <a:r>
              <a:rPr lang="es-MX" sz="800" dirty="0">
                <a:latin typeface="Arial" panose="020B0604020202020204" pitchFamily="34" charset="0"/>
                <a:cs typeface="Arial" panose="020B0604020202020204" pitchFamily="34" charset="0"/>
              </a:rPr>
              <a:t> </a:t>
            </a:r>
            <a:r>
              <a:rPr lang="es-MX" sz="800" dirty="0">
                <a:latin typeface="Arial" panose="020B0604020202020204" pitchFamily="34" charset="0"/>
                <a:cs typeface="Arial" panose="020B0604020202020204" pitchFamily="34" charset="0"/>
                <a:hlinkClick r:id="rId4"/>
              </a:rPr>
              <a:t>https://</a:t>
            </a:r>
            <a:r>
              <a:rPr lang="es-MX" sz="800" dirty="0" smtClean="0">
                <a:latin typeface="Arial" panose="020B0604020202020204" pitchFamily="34" charset="0"/>
                <a:cs typeface="Arial" panose="020B0604020202020204" pitchFamily="34" charset="0"/>
                <a:hlinkClick r:id="rId4"/>
              </a:rPr>
              <a:t>impepac.mx/wp-content/uploads/2023/05/INFORME%20ESTAD%C3%8DSTICO%20GRUPOS%20EN%20SITUACI%C3%93N%20DE%20VULNERABILIDAD.pdf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pic>
        <p:nvPicPr>
          <p:cNvPr id="13" name="Imagen 12"/>
          <p:cNvPicPr/>
          <p:nvPr/>
        </p:nvPicPr>
        <p:blipFill>
          <a:blip r:embed="rId5"/>
          <a:stretch>
            <a:fillRect/>
          </a:stretch>
        </p:blipFill>
        <p:spPr>
          <a:xfrm>
            <a:off x="5261918" y="1557558"/>
            <a:ext cx="6536561" cy="3861587"/>
          </a:xfrm>
          <a:prstGeom prst="rect">
            <a:avLst/>
          </a:prstGeom>
        </p:spPr>
      </p:pic>
    </p:spTree>
    <p:extLst>
      <p:ext uri="{BB962C8B-B14F-4D97-AF65-F5344CB8AC3E}">
        <p14:creationId xmlns:p14="http://schemas.microsoft.com/office/powerpoint/2010/main" val="3714273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6842"/>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343941" y="2210001"/>
            <a:ext cx="3570744" cy="2862322"/>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Personas </a:t>
            </a:r>
            <a:r>
              <a:rPr lang="es-MX" dirty="0">
                <a:latin typeface="Arial" panose="020B0604020202020204" pitchFamily="34" charset="0"/>
                <a:cs typeface="Arial" panose="020B0604020202020204" pitchFamily="34" charset="0"/>
              </a:rPr>
              <a:t>que tienen </a:t>
            </a:r>
            <a:r>
              <a:rPr lang="es-MX" b="1" dirty="0">
                <a:latin typeface="Arial" panose="020B0604020202020204" pitchFamily="34" charset="0"/>
                <a:cs typeface="Arial" panose="020B0604020202020204" pitchFamily="34" charset="0"/>
              </a:rPr>
              <a:t>deficiencias físicas, visuales, motrices, auditivas o </a:t>
            </a:r>
            <a:r>
              <a:rPr lang="es-MX" b="1" dirty="0" smtClean="0">
                <a:latin typeface="Arial" panose="020B0604020202020204" pitchFamily="34" charset="0"/>
                <a:cs typeface="Arial" panose="020B0604020202020204" pitchFamily="34" charset="0"/>
              </a:rPr>
              <a:t>cognitivas,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carácter permanente, que al interactuar con diversas barreras, puedan impedir su participación plena y efectiva en la sociedad, en igualdad de condiciones con las demás.</a:t>
            </a:r>
          </a:p>
        </p:txBody>
      </p:sp>
      <p:sp>
        <p:nvSpPr>
          <p:cNvPr id="17" name="Título 1"/>
          <p:cNvSpPr>
            <a:spLocks noGrp="1"/>
          </p:cNvSpPr>
          <p:nvPr>
            <p:ph type="title"/>
          </p:nvPr>
        </p:nvSpPr>
        <p:spPr>
          <a:xfrm>
            <a:off x="3197686" y="227478"/>
            <a:ext cx="5483168" cy="930922"/>
          </a:xfrm>
        </p:spPr>
        <p:txBody>
          <a:bodyPr>
            <a:noAutofit/>
          </a:bodyPr>
          <a:lstStyle/>
          <a:p>
            <a:pPr algn="ctr"/>
            <a:r>
              <a:rPr lang="es-MX" sz="1800" b="1" dirty="0" smtClean="0">
                <a:latin typeface="Arial" panose="020B0604020202020204" pitchFamily="34" charset="0"/>
                <a:cs typeface="Arial" panose="020B0604020202020204" pitchFamily="34" charset="0"/>
              </a:rPr>
              <a:t>Conceptos</a:t>
            </a:r>
            <a:endParaRPr lang="es-MX" sz="1800" b="1" dirty="0">
              <a:latin typeface="Arial" panose="020B0604020202020204" pitchFamily="34" charset="0"/>
              <a:cs typeface="Arial" panose="020B0604020202020204" pitchFamily="34" charset="0"/>
            </a:endParaRPr>
          </a:p>
        </p:txBody>
      </p:sp>
      <p:sp>
        <p:nvSpPr>
          <p:cNvPr id="10" name="CuadroTexto 9"/>
          <p:cNvSpPr txBox="1"/>
          <p:nvPr/>
        </p:nvSpPr>
        <p:spPr>
          <a:xfrm>
            <a:off x="474214" y="5590784"/>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smtClean="0">
                <a:latin typeface="Arial" panose="020B0604020202020204" pitchFamily="34" charset="0"/>
                <a:cs typeface="Arial" panose="020B0604020202020204" pitchFamily="34" charset="0"/>
              </a:rPr>
              <a:t>Artículo del  4 del Código </a:t>
            </a:r>
            <a:r>
              <a:rPr lang="es-MX" sz="800" dirty="0">
                <a:latin typeface="Arial" panose="020B0604020202020204" pitchFamily="34" charset="0"/>
                <a:cs typeface="Arial" panose="020B0604020202020204" pitchFamily="34" charset="0"/>
              </a:rPr>
              <a:t>de Instituciones y Procedimientos Electorales para el Estado de Morelos </a:t>
            </a:r>
          </a:p>
        </p:txBody>
      </p:sp>
      <p:pic>
        <p:nvPicPr>
          <p:cNvPr id="3" name="Imagen 2"/>
          <p:cNvPicPr>
            <a:picLocks noChangeAspect="1"/>
          </p:cNvPicPr>
          <p:nvPr/>
        </p:nvPicPr>
        <p:blipFill>
          <a:blip r:embed="rId5"/>
          <a:stretch>
            <a:fillRect/>
          </a:stretch>
        </p:blipFill>
        <p:spPr>
          <a:xfrm>
            <a:off x="4002665" y="1418554"/>
            <a:ext cx="7795814" cy="4341507"/>
          </a:xfrm>
          <a:prstGeom prst="rect">
            <a:avLst/>
          </a:prstGeom>
        </p:spPr>
      </p:pic>
      <p:sp>
        <p:nvSpPr>
          <p:cNvPr id="11" name="CuadroTexto 10"/>
          <p:cNvSpPr txBox="1"/>
          <p:nvPr/>
        </p:nvSpPr>
        <p:spPr>
          <a:xfrm>
            <a:off x="4002665" y="5952734"/>
            <a:ext cx="2845199" cy="830997"/>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“LA ATENCIÓN PÚBLICA A </a:t>
            </a:r>
            <a:r>
              <a:rPr lang="es-MX" sz="800" dirty="0" smtClean="0">
                <a:latin typeface="Arial" panose="020B0604020202020204" pitchFamily="34" charset="0"/>
                <a:cs typeface="Arial" panose="020B0604020202020204" pitchFamily="34" charset="0"/>
              </a:rPr>
              <a:t>LAS PERSONAS </a:t>
            </a:r>
            <a:r>
              <a:rPr lang="es-MX" sz="800" dirty="0">
                <a:latin typeface="Arial" panose="020B0604020202020204" pitchFamily="34" charset="0"/>
                <a:cs typeface="Arial" panose="020B0604020202020204" pitchFamily="34" charset="0"/>
              </a:rPr>
              <a:t>CON </a:t>
            </a:r>
            <a:r>
              <a:rPr lang="es-MX" sz="800" dirty="0" smtClean="0">
                <a:latin typeface="Arial" panose="020B0604020202020204" pitchFamily="34" charset="0"/>
                <a:cs typeface="Arial" panose="020B0604020202020204" pitchFamily="34" charset="0"/>
              </a:rPr>
              <a:t>DISCAPACIDAD A </a:t>
            </a:r>
            <a:r>
              <a:rPr lang="es-MX" sz="800" dirty="0">
                <a:latin typeface="Arial" panose="020B0604020202020204" pitchFamily="34" charset="0"/>
                <a:cs typeface="Arial" panose="020B0604020202020204" pitchFamily="34" charset="0"/>
              </a:rPr>
              <a:t>LA LUZ DEL MODELO SOCIAL</a:t>
            </a:r>
            <a:r>
              <a:rPr lang="es-MX" sz="800" dirty="0" smtClean="0">
                <a:latin typeface="Arial" panose="020B0604020202020204" pitchFamily="34" charset="0"/>
                <a:cs typeface="Arial" panose="020B0604020202020204" pitchFamily="34" charset="0"/>
              </a:rPr>
              <a:t>”</a:t>
            </a:r>
          </a:p>
          <a:p>
            <a:pPr algn="just"/>
            <a:r>
              <a:rPr lang="es-MX" sz="800" dirty="0">
                <a:latin typeface="Arial" panose="020B0604020202020204" pitchFamily="34" charset="0"/>
                <a:cs typeface="Arial" panose="020B0604020202020204" pitchFamily="34" charset="0"/>
              </a:rPr>
              <a:t>-MTRO. ALEJANDRO GALLARDO </a:t>
            </a:r>
            <a:r>
              <a:rPr lang="es-MX" sz="800" dirty="0" smtClean="0">
                <a:latin typeface="Arial" panose="020B0604020202020204" pitchFamily="34" charset="0"/>
                <a:cs typeface="Arial" panose="020B0604020202020204" pitchFamily="34" charset="0"/>
              </a:rPr>
              <a:t>LÓPEZ. </a:t>
            </a:r>
            <a:endParaRPr lang="es-MX" sz="800" dirty="0">
              <a:latin typeface="Arial" panose="020B0604020202020204" pitchFamily="34" charset="0"/>
              <a:cs typeface="Arial" panose="020B0604020202020204" pitchFamily="34" charset="0"/>
            </a:endParaRPr>
          </a:p>
          <a:p>
            <a:pPr algn="just"/>
            <a:r>
              <a:rPr lang="es-MX" sz="800" dirty="0">
                <a:latin typeface="Arial" panose="020B0604020202020204" pitchFamily="34" charset="0"/>
                <a:cs typeface="Arial" panose="020B0604020202020204" pitchFamily="34" charset="0"/>
              </a:rPr>
              <a:t>Secretario Técnico de la Comisión de Atención a Grupos</a:t>
            </a:r>
          </a:p>
          <a:p>
            <a:pPr algn="just"/>
            <a:r>
              <a:rPr lang="es-MX" sz="800" dirty="0">
                <a:latin typeface="Arial" panose="020B0604020202020204" pitchFamily="34" charset="0"/>
                <a:cs typeface="Arial" panose="020B0604020202020204" pitchFamily="34" charset="0"/>
              </a:rPr>
              <a:t>Vulnerables y Personas con </a:t>
            </a:r>
            <a:r>
              <a:rPr lang="es-MX" sz="800" dirty="0" smtClean="0">
                <a:latin typeface="Arial" panose="020B0604020202020204" pitchFamily="34" charset="0"/>
                <a:cs typeface="Arial" panose="020B0604020202020204" pitchFamily="34" charset="0"/>
              </a:rPr>
              <a:t>discapacidad Congreso </a:t>
            </a:r>
            <a:r>
              <a:rPr lang="es-MX" sz="800" dirty="0">
                <a:latin typeface="Arial" panose="020B0604020202020204" pitchFamily="34" charset="0"/>
                <a:cs typeface="Arial" panose="020B0604020202020204" pitchFamily="34" charset="0"/>
              </a:rPr>
              <a:t>del Estado de Morelos</a:t>
            </a:r>
          </a:p>
        </p:txBody>
      </p:sp>
    </p:spTree>
    <p:extLst>
      <p:ext uri="{BB962C8B-B14F-4D97-AF65-F5344CB8AC3E}">
        <p14:creationId xmlns:p14="http://schemas.microsoft.com/office/powerpoint/2010/main" val="3289465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134" y="13685"/>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7" name="Título 1"/>
          <p:cNvSpPr>
            <a:spLocks noGrp="1"/>
          </p:cNvSpPr>
          <p:nvPr>
            <p:ph type="title"/>
          </p:nvPr>
        </p:nvSpPr>
        <p:spPr>
          <a:xfrm>
            <a:off x="2943969" y="273839"/>
            <a:ext cx="5990602" cy="1325563"/>
          </a:xfrm>
        </p:spPr>
        <p:txBody>
          <a:bodyPr>
            <a:noAutofit/>
          </a:bodyPr>
          <a:lstStyle/>
          <a:p>
            <a:pPr algn="ctr"/>
            <a:r>
              <a:rPr lang="es-MX" sz="1800" b="1" dirty="0">
                <a:latin typeface="Arial" panose="020B0604020202020204" pitchFamily="34" charset="0"/>
                <a:cs typeface="Arial" panose="020B0604020202020204" pitchFamily="34" charset="0"/>
              </a:rPr>
              <a:t>Ley</a:t>
            </a:r>
            <a:r>
              <a:rPr lang="es-MX" sz="1800" dirty="0">
                <a:latin typeface="Arial" panose="020B0604020202020204" pitchFamily="34" charset="0"/>
                <a:cs typeface="Arial" panose="020B0604020202020204" pitchFamily="34" charset="0"/>
              </a:rPr>
              <a:t> </a:t>
            </a:r>
            <a:r>
              <a:rPr lang="es-MX" sz="1800" b="1" dirty="0">
                <a:latin typeface="Arial" panose="020B0604020202020204" pitchFamily="34" charset="0"/>
                <a:cs typeface="Arial" panose="020B0604020202020204" pitchFamily="34" charset="0"/>
              </a:rPr>
              <a:t>para la Inclusión al Desarrollo de las Personas con Discapacidad del Estado de Morelos</a:t>
            </a:r>
          </a:p>
        </p:txBody>
      </p:sp>
      <p:sp>
        <p:nvSpPr>
          <p:cNvPr id="10" name="CuadroTexto 9"/>
          <p:cNvSpPr txBox="1"/>
          <p:nvPr/>
        </p:nvSpPr>
        <p:spPr>
          <a:xfrm>
            <a:off x="352487" y="6153448"/>
            <a:ext cx="4515415"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T</a:t>
            </a:r>
            <a:r>
              <a:rPr lang="es-MX" sz="800" dirty="0" smtClean="0">
                <a:latin typeface="Arial" panose="020B0604020202020204" pitchFamily="34" charset="0"/>
                <a:cs typeface="Arial" panose="020B0604020202020204" pitchFamily="34" charset="0"/>
              </a:rPr>
              <a:t>iene </a:t>
            </a:r>
            <a:r>
              <a:rPr lang="es-MX" sz="800" dirty="0">
                <a:latin typeface="Arial" panose="020B0604020202020204" pitchFamily="34" charset="0"/>
                <a:cs typeface="Arial" panose="020B0604020202020204" pitchFamily="34" charset="0"/>
              </a:rPr>
              <a:t>por objeto el “normar las medidas y acciones que contribuyan a lograr el ejercicio de los derechos, libertades e igualdad de oportunidades para la plena inclusión al desarrollo de las personas con discapacidad en un plano de igualdad al resto de los habitantes del estado</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14286139"/>
              </p:ext>
            </p:extLst>
          </p:nvPr>
        </p:nvGraphicFramePr>
        <p:xfrm>
          <a:off x="3319413" y="1580620"/>
          <a:ext cx="5934710" cy="1143000"/>
        </p:xfrm>
        <a:graphic>
          <a:graphicData uri="http://schemas.openxmlformats.org/drawingml/2006/table">
            <a:tbl>
              <a:tblPr firstRow="1" firstCol="1" bandRow="1">
                <a:tableStyleId>{5C22544A-7EE6-4342-B048-85BDC9FD1C3A}</a:tableStyleId>
              </a:tblPr>
              <a:tblGrid>
                <a:gridCol w="1617345"/>
                <a:gridCol w="4317365"/>
              </a:tblGrid>
              <a:tr h="0">
                <a:tc>
                  <a:txBody>
                    <a:bodyPr/>
                    <a:lstStyle/>
                    <a:p>
                      <a:pPr algn="ctr">
                        <a:lnSpc>
                          <a:spcPct val="150000"/>
                        </a:lnSpc>
                        <a:spcAft>
                          <a:spcPts val="0"/>
                        </a:spcAft>
                      </a:pPr>
                      <a:r>
                        <a:rPr lang="es-ES" sz="1000" dirty="0">
                          <a:effectLst/>
                          <a:latin typeface="Arial" panose="020B0604020202020204" pitchFamily="34" charset="0"/>
                          <a:cs typeface="Arial" panose="020B0604020202020204" pitchFamily="34" charset="0"/>
                        </a:rPr>
                        <a:t>Accesibilidad Universal.</a:t>
                      </a:r>
                      <a:endParaRPr lang="es-MX" sz="1000" dirty="0">
                        <a:effectLst/>
                        <a:latin typeface="Arial" panose="020B0604020202020204" pitchFamily="34" charset="0"/>
                        <a:cs typeface="Arial" panose="020B0604020202020204" pitchFamily="34" charset="0"/>
                      </a:endParaRPr>
                    </a:p>
                    <a:p>
                      <a:pPr algn="ctr">
                        <a:lnSpc>
                          <a:spcPct val="150000"/>
                        </a:lnSpc>
                        <a:spcAft>
                          <a:spcPts val="0"/>
                        </a:spcAft>
                      </a:pPr>
                      <a:r>
                        <a:rPr lang="es-ES" sz="1000" dirty="0">
                          <a:effectLst/>
                          <a:latin typeface="Arial" panose="020B0604020202020204" pitchFamily="34" charset="0"/>
                          <a:cs typeface="Arial" panose="020B0604020202020204" pitchFamily="34" charset="0"/>
                        </a:rPr>
                        <a:t> </a:t>
                      </a:r>
                      <a:endParaRPr lang="es-MX"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Es la condición que deben cumplir los entornos, procesos, bienes, productos y servicios, así como los objetos, instrumentos, herramientas y dispositivos, para ser comprensibles, utilizables y practicables por todas las personas en condiciones de seguridad, comodidad y de la forma más autónoma y natural posible.</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540593575"/>
              </p:ext>
            </p:extLst>
          </p:nvPr>
        </p:nvGraphicFramePr>
        <p:xfrm>
          <a:off x="3319413" y="2856382"/>
          <a:ext cx="5934710" cy="1371600"/>
        </p:xfrm>
        <a:graphic>
          <a:graphicData uri="http://schemas.openxmlformats.org/drawingml/2006/table">
            <a:tbl>
              <a:tblPr firstRow="1" firstCol="1" bandRow="1">
                <a:tableStyleId>{5C22544A-7EE6-4342-B048-85BDC9FD1C3A}</a:tableStyleId>
              </a:tblPr>
              <a:tblGrid>
                <a:gridCol w="1617345"/>
                <a:gridCol w="4317365"/>
              </a:tblGrid>
              <a:tr h="0">
                <a:tc>
                  <a:txBody>
                    <a:bodyPr/>
                    <a:lstStyle/>
                    <a:p>
                      <a:pPr algn="ctr">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Asistencia social.</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Conjunto de acciones tendientes a modificar y mejorar las circunstancias de carácter social que impidan el desarrollo integral del individuo, así como la protección física, mental, y social de personas en estado de necesidad, abandono, indefensión, desventaja física y mental, hasta lograr su inclusión a una vida plena y productiva.</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335380675"/>
              </p:ext>
            </p:extLst>
          </p:nvPr>
        </p:nvGraphicFramePr>
        <p:xfrm>
          <a:off x="3319413" y="4325834"/>
          <a:ext cx="5934710" cy="1828800"/>
        </p:xfrm>
        <a:graphic>
          <a:graphicData uri="http://schemas.openxmlformats.org/drawingml/2006/table">
            <a:tbl>
              <a:tblPr firstRow="1" firstCol="1" bandRow="1">
                <a:tableStyleId>{5C22544A-7EE6-4342-B048-85BDC9FD1C3A}</a:tableStyleId>
              </a:tblPr>
              <a:tblGrid>
                <a:gridCol w="1617345"/>
                <a:gridCol w="4317365"/>
              </a:tblGrid>
              <a:tr h="0">
                <a:tc>
                  <a:txBody>
                    <a:bodyPr/>
                    <a:lstStyle/>
                    <a:p>
                      <a:pPr algn="ctr">
                        <a:lnSpc>
                          <a:spcPct val="150000"/>
                        </a:lnSpc>
                        <a:spcAft>
                          <a:spcPts val="0"/>
                        </a:spcAft>
                      </a:pPr>
                      <a:r>
                        <a:rPr lang="es-ES" sz="1000" dirty="0">
                          <a:effectLst/>
                          <a:latin typeface="Arial" panose="020B0604020202020204" pitchFamily="34" charset="0"/>
                          <a:cs typeface="Arial" panose="020B0604020202020204" pitchFamily="34" charset="0"/>
                        </a:rPr>
                        <a:t>Diseño Universal.</a:t>
                      </a:r>
                      <a:endParaRPr lang="es-MX"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Es la actividad por la que se conciben o proyectan desde el origen y siempre que ello sea posible, bienes, productos, servicios, objetos, instrumentos, entornos, procesos, programas y dispositivos o herramientas, que puedan utilizar todas las personas, en la mayor medida posible, sin necesidad de adaptación ni diseño especializado. El diseño universal no excluirá las ayudas técnicas para grupos particulares de personas con discapacidad, cuando se necesiten.</a:t>
                      </a:r>
                      <a:endParaRPr lang="es-MX"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162" y="2313944"/>
            <a:ext cx="2740539" cy="27405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7369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23191" y="1885366"/>
            <a:ext cx="5857071" cy="4031873"/>
          </a:xfrm>
          <a:prstGeom prst="rect">
            <a:avLst/>
          </a:prstGeom>
          <a:noFill/>
        </p:spPr>
        <p:txBody>
          <a:bodyPr wrap="square" rtlCol="0">
            <a:spAutoFit/>
          </a:bodyPr>
          <a:lstStyle/>
          <a:p>
            <a:pPr algn="just"/>
            <a:r>
              <a:rPr lang="es-ES" sz="1600" dirty="0" smtClean="0">
                <a:latin typeface="Arial" panose="020B0604020202020204" pitchFamily="34" charset="0"/>
                <a:cs typeface="Arial" panose="020B0604020202020204" pitchFamily="34" charset="0"/>
              </a:rPr>
              <a:t>Su Objetivo es </a:t>
            </a:r>
            <a:r>
              <a:rPr lang="es-ES" sz="1600" dirty="0">
                <a:latin typeface="Arial" panose="020B0604020202020204" pitchFamily="34" charset="0"/>
                <a:cs typeface="Arial" panose="020B0604020202020204" pitchFamily="34" charset="0"/>
              </a:rPr>
              <a:t>potenciar las capacidades en lugar de acentuar las discapacidades, consecuentemente, las reglas básicas para dirigirse a las personas con discapacidad son:</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Presentarse con naturalidad.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Mantener un trato igualitario y </a:t>
            </a:r>
            <a:endParaRPr lang="es-ES" sz="1600" dirty="0" smtClean="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   sin </a:t>
            </a:r>
            <a:r>
              <a:rPr lang="es-ES" sz="1600" dirty="0">
                <a:latin typeface="Arial" panose="020B0604020202020204" pitchFamily="34" charset="0"/>
                <a:cs typeface="Arial" panose="020B0604020202020204" pitchFamily="34" charset="0"/>
              </a:rPr>
              <a:t>discriminación alguna.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Buscar el generar confianza. </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Ser tolerante, y</a:t>
            </a:r>
            <a:endParaRPr lang="es-MX" sz="1600" dirty="0">
              <a:latin typeface="Arial" panose="020B0604020202020204" pitchFamily="34" charset="0"/>
              <a:cs typeface="Arial" panose="020B0604020202020204" pitchFamily="34" charset="0"/>
            </a:endParaRPr>
          </a:p>
          <a:p>
            <a:pPr marL="444500" algn="just"/>
            <a:r>
              <a:rPr lang="es-ES" sz="1600" dirty="0">
                <a:latin typeface="Arial" panose="020B0604020202020204" pitchFamily="34" charset="0"/>
                <a:cs typeface="Arial" panose="020B0604020202020204" pitchFamily="34" charset="0"/>
              </a:rPr>
              <a:t>● Mostrar empatía.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Por lo que, es importante que desde la perspectiva de la </a:t>
            </a:r>
            <a:r>
              <a:rPr lang="es-ES" sz="1600" b="1" u="sng" dirty="0">
                <a:latin typeface="Arial" panose="020B0604020202020204" pitchFamily="34" charset="0"/>
                <a:cs typeface="Arial" panose="020B0604020202020204" pitchFamily="34" charset="0"/>
              </a:rPr>
              <a:t>interculturalidad y la inclusión se destaquen los puntos de coincidencia y no de diferencia hacia las personas</a:t>
            </a:r>
            <a:r>
              <a:rPr lang="es-ES" sz="1600" dirty="0">
                <a:latin typeface="Arial" panose="020B0604020202020204" pitchFamily="34" charset="0"/>
                <a:cs typeface="Arial" panose="020B0604020202020204" pitchFamily="34" charset="0"/>
              </a:rPr>
              <a:t>. Ninguna persona con discapacidad es igual a otra. </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Modelo Social </a:t>
            </a:r>
            <a:r>
              <a:rPr lang="es-MX" sz="1800" b="1" dirty="0">
                <a:latin typeface="Arial" panose="020B0604020202020204" pitchFamily="34" charset="0"/>
                <a:cs typeface="Arial" panose="020B0604020202020204" pitchFamily="34" charset="0"/>
              </a:rPr>
              <a:t>de la </a:t>
            </a:r>
            <a:r>
              <a:rPr lang="es-MX" sz="1800" b="1" dirty="0" smtClean="0">
                <a:latin typeface="Arial" panose="020B0604020202020204" pitchFamily="34" charset="0"/>
                <a:cs typeface="Arial" panose="020B0604020202020204" pitchFamily="34" charset="0"/>
              </a:rPr>
              <a:t>Discapacidad </a:t>
            </a:r>
            <a:endParaRPr lang="es-MX" sz="1800" b="1" dirty="0">
              <a:latin typeface="Arial" panose="020B0604020202020204" pitchFamily="34" charset="0"/>
              <a:cs typeface="Arial" panose="020B0604020202020204" pitchFamily="34" charset="0"/>
            </a:endParaRPr>
          </a:p>
        </p:txBody>
      </p:sp>
      <p:pic>
        <p:nvPicPr>
          <p:cNvPr id="2050" name="Picture 2" descr="El cambio de paradigma de la discapacidad: del modelo médico al modelo  soc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9941" y="2313944"/>
            <a:ext cx="4741805" cy="316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55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055601" y="1512117"/>
            <a:ext cx="3709171" cy="4401205"/>
          </a:xfrm>
          <a:prstGeom prst="rect">
            <a:avLst/>
          </a:prstGeom>
          <a:noFill/>
        </p:spPr>
        <p:txBody>
          <a:bodyPr wrap="square" rtlCol="0">
            <a:spAutoFit/>
          </a:bodyPr>
          <a:lstStyle/>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Lenguaje</a:t>
            </a:r>
          </a:p>
          <a:p>
            <a:pPr marL="285750" indent="-285750" algn="ctr">
              <a:buFont typeface="Arial" panose="020B0604020202020204" pitchFamily="34" charset="0"/>
              <a:buChar char="•"/>
            </a:pPr>
            <a:endParaRPr lang="es-MX" sz="20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Accesibilidad y Ajustes razonables</a:t>
            </a:r>
          </a:p>
          <a:p>
            <a:pPr marL="285750" indent="-285750" algn="ctr">
              <a:buFont typeface="Arial" panose="020B0604020202020204" pitchFamily="34" charset="0"/>
              <a:buChar char="•"/>
            </a:pPr>
            <a:endParaRPr lang="es-MX" sz="2000" dirty="0" smtClean="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smtClean="0">
                <a:latin typeface="Arial" panose="020B0604020202020204" pitchFamily="34" charset="0"/>
                <a:cs typeface="Arial" panose="020B0604020202020204" pitchFamily="34" charset="0"/>
              </a:rPr>
              <a:t>Visibilización</a:t>
            </a: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Sensibilización y </a:t>
            </a:r>
            <a:r>
              <a:rPr lang="es-MX" sz="2000" dirty="0" smtClean="0">
                <a:latin typeface="Arial" panose="020B0604020202020204" pitchFamily="34" charset="0"/>
                <a:cs typeface="Arial" panose="020B0604020202020204" pitchFamily="34" charset="0"/>
              </a:rPr>
              <a:t>concientización</a:t>
            </a: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Avances normativos y </a:t>
            </a:r>
            <a:r>
              <a:rPr lang="es-MX" sz="2000" dirty="0" smtClean="0">
                <a:latin typeface="Arial" panose="020B0604020202020204" pitchFamily="34" charset="0"/>
                <a:cs typeface="Arial" panose="020B0604020202020204" pitchFamily="34" charset="0"/>
              </a:rPr>
              <a:t>legislativos</a:t>
            </a:r>
          </a:p>
          <a:p>
            <a:pPr marL="285750" indent="-285750" algn="ctr">
              <a:buFont typeface="Arial" panose="020B0604020202020204" pitchFamily="34" charset="0"/>
              <a:buChar char="•"/>
            </a:pPr>
            <a:endParaRPr lang="es-MX" sz="20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s-MX" sz="2000" dirty="0">
                <a:latin typeface="Arial" panose="020B0604020202020204" pitchFamily="34" charset="0"/>
                <a:cs typeface="Arial" panose="020B0604020202020204" pitchFamily="34" charset="0"/>
              </a:rPr>
              <a:t>Instancias especializadas</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ACCIONES EFECTIVAS PARA </a:t>
            </a:r>
            <a:r>
              <a:rPr lang="es-MX" sz="1800" b="1" dirty="0" smtClean="0">
                <a:latin typeface="Arial" panose="020B0604020202020204" pitchFamily="34" charset="0"/>
                <a:cs typeface="Arial" panose="020B0604020202020204" pitchFamily="34" charset="0"/>
              </a:rPr>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LOGRAR </a:t>
            </a:r>
            <a:r>
              <a:rPr lang="es-MX" sz="1800" b="1" dirty="0">
                <a:latin typeface="Arial" panose="020B0604020202020204" pitchFamily="34" charset="0"/>
                <a:cs typeface="Arial" panose="020B0604020202020204" pitchFamily="34" charset="0"/>
              </a:rPr>
              <a:t>LA INCLUSIÓN</a:t>
            </a:r>
          </a:p>
        </p:txBody>
      </p:sp>
      <p:sp>
        <p:nvSpPr>
          <p:cNvPr id="10" name="CuadroTexto 9"/>
          <p:cNvSpPr txBox="1"/>
          <p:nvPr/>
        </p:nvSpPr>
        <p:spPr>
          <a:xfrm>
            <a:off x="352487" y="6153448"/>
            <a:ext cx="4515415" cy="338554"/>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ACCESIBILIDAD E INCLUSIÓN DE PERSONAS CON DISCAPACIDAD. </a:t>
            </a:r>
            <a:r>
              <a:rPr lang="pt-BR" sz="800" dirty="0">
                <a:latin typeface="Arial" panose="020B0604020202020204" pitchFamily="34" charset="0"/>
                <a:cs typeface="Arial" panose="020B0604020202020204" pitchFamily="34" charset="0"/>
              </a:rPr>
              <a:t>PSIC MIGUEL ANGEL MIRANDA AQUINO</a:t>
            </a:r>
            <a:endParaRPr lang="es-MX" sz="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85" y="1517300"/>
            <a:ext cx="4021508" cy="4021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471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81497" y="2046542"/>
            <a:ext cx="5795880" cy="3477875"/>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Los </a:t>
            </a:r>
            <a:r>
              <a:rPr lang="es-MX" sz="2000" dirty="0">
                <a:latin typeface="Arial" panose="020B0604020202020204" pitchFamily="34" charset="0"/>
                <a:cs typeface="Arial" panose="020B0604020202020204" pitchFamily="34" charset="0"/>
              </a:rPr>
              <a:t>registros de candidaturas de las personas con discapacidad deberán presentar </a:t>
            </a:r>
            <a:r>
              <a:rPr lang="es-MX" sz="2000" b="1" dirty="0">
                <a:latin typeface="Arial" panose="020B0604020202020204" pitchFamily="34" charset="0"/>
                <a:cs typeface="Arial" panose="020B0604020202020204" pitchFamily="34" charset="0"/>
              </a:rPr>
              <a:t>certificación médica expedida por una institución de salud pública</a:t>
            </a:r>
            <a:r>
              <a:rPr lang="es-MX" sz="2000" dirty="0">
                <a:latin typeface="Arial" panose="020B0604020202020204" pitchFamily="34" charset="0"/>
                <a:cs typeface="Arial" panose="020B0604020202020204" pitchFamily="34" charset="0"/>
              </a:rPr>
              <a:t>, que deberá contener el nombre, firma y número de cédula profesional del médico especialista en medicina física y rehabilitación o especialista en el tipo de discapacidad a certificar, que lo expide, así como, el sello de la institución y precisar el tipo y grado de discapacidad, cuya discapacidad deberá de ser </a:t>
            </a:r>
            <a:r>
              <a:rPr lang="es-MX" sz="2000" dirty="0" smtClean="0">
                <a:latin typeface="Arial" panose="020B0604020202020204" pitchFamily="34" charset="0"/>
                <a:cs typeface="Arial" panose="020B0604020202020204" pitchFamily="34" charset="0"/>
              </a:rPr>
              <a:t>permanente. </a:t>
            </a:r>
            <a:endParaRPr lang="es-MX" sz="20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buClr>
                <a:srgbClr val="000000"/>
              </a:buClr>
            </a:pP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a:t>
            </a:r>
            <a:r>
              <a:rPr lang="es-MX" sz="1800" b="1" kern="0" dirty="0" smtClean="0">
                <a:solidFill>
                  <a:srgbClr val="000000"/>
                </a:solidFill>
                <a:latin typeface="Arial" panose="020B0604020202020204" pitchFamily="34" charset="0"/>
                <a:cs typeface="Arial" panose="020B0604020202020204" pitchFamily="34" charset="0"/>
                <a:sym typeface="Arial"/>
              </a:rPr>
              <a:t>Candidaturas</a:t>
            </a:r>
            <a:br>
              <a:rPr lang="es-MX" sz="1800" b="1" kern="0" dirty="0" smtClean="0">
                <a:solidFill>
                  <a:srgbClr val="000000"/>
                </a:solidFill>
                <a:latin typeface="Arial" panose="020B0604020202020204" pitchFamily="34" charset="0"/>
                <a:cs typeface="Arial" panose="020B0604020202020204" pitchFamily="34" charset="0"/>
                <a:sym typeface="Arial"/>
              </a:rPr>
            </a:br>
            <a:r>
              <a:rPr lang="es-MX" sz="1800" b="1" kern="0" dirty="0" smtClean="0">
                <a:solidFill>
                  <a:srgbClr val="000000"/>
                </a:solidFill>
                <a:latin typeface="Arial" panose="020B0604020202020204" pitchFamily="34" charset="0"/>
                <a:cs typeface="Arial" panose="020B0604020202020204" pitchFamily="34" charset="0"/>
                <a:sym typeface="Arial"/>
              </a:rPr>
              <a:t> </a:t>
            </a:r>
            <a:r>
              <a:rPr lang="es-MX" sz="1800" b="1" kern="0" dirty="0">
                <a:solidFill>
                  <a:srgbClr val="000000"/>
                </a:solidFill>
                <a:latin typeface="Arial" panose="020B0604020202020204" pitchFamily="34" charset="0"/>
                <a:cs typeface="Arial" panose="020B0604020202020204" pitchFamily="34" charset="0"/>
                <a:sym typeface="Arial"/>
              </a:rPr>
              <a:t>de las Personas </a:t>
            </a:r>
            <a:r>
              <a:rPr lang="es-MX" sz="1800" b="1" kern="0" dirty="0" smtClean="0">
                <a:solidFill>
                  <a:srgbClr val="000000"/>
                </a:solidFill>
                <a:latin typeface="Arial" panose="020B0604020202020204" pitchFamily="34" charset="0"/>
                <a:cs typeface="Arial" panose="020B0604020202020204" pitchFamily="34" charset="0"/>
                <a:sym typeface="Arial"/>
              </a:rPr>
              <a:t>con Discapacidad*. </a:t>
            </a:r>
            <a:endParaRPr lang="es-MX" sz="1800" b="1" kern="0" dirty="0">
              <a:solidFill>
                <a:srgbClr val="000000"/>
              </a:solidFill>
              <a:latin typeface="Arial" panose="020B0604020202020204" pitchFamily="34" charset="0"/>
              <a:cs typeface="Arial" panose="020B0604020202020204" pitchFamily="34" charset="0"/>
              <a:sym typeface="Arial"/>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25</a:t>
            </a:fld>
            <a:endParaRPr lang="es-MX"/>
          </a:p>
        </p:txBody>
      </p:sp>
      <p:sp>
        <p:nvSpPr>
          <p:cNvPr id="10" name="CuadroTexto 9"/>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pic>
        <p:nvPicPr>
          <p:cNvPr id="3" name="Imagen 2"/>
          <p:cNvPicPr>
            <a:picLocks noChangeAspect="1"/>
          </p:cNvPicPr>
          <p:nvPr/>
        </p:nvPicPr>
        <p:blipFill>
          <a:blip r:embed="rId4"/>
          <a:stretch>
            <a:fillRect/>
          </a:stretch>
        </p:blipFill>
        <p:spPr>
          <a:xfrm>
            <a:off x="7171797" y="1690688"/>
            <a:ext cx="4413354" cy="3899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6397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3200" b="1" dirty="0" smtClean="0">
                <a:latin typeface="Arial" panose="020B0604020202020204" pitchFamily="34" charset="0"/>
                <a:cs typeface="Arial" panose="020B0604020202020204" pitchFamily="34" charset="0"/>
              </a:rPr>
              <a:t>PERSONAS JÓVENES </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3939540"/>
          </a:xfrm>
          <a:prstGeom prst="rect">
            <a:avLst/>
          </a:prstGeom>
          <a:noFill/>
        </p:spPr>
        <p:txBody>
          <a:bodyPr wrap="square" rtlCol="0">
            <a:spAutoFit/>
          </a:bodyPr>
          <a:lstStyle/>
          <a:p>
            <a:pPr algn="just"/>
            <a:r>
              <a:rPr lang="es-MX" sz="2000" b="1" dirty="0" smtClean="0">
                <a:latin typeface="Arial" panose="020B0604020202020204" pitchFamily="34" charset="0"/>
                <a:cs typeface="Arial" panose="020B0604020202020204" pitchFamily="34" charset="0"/>
              </a:rPr>
              <a:t>La persona Joven, </a:t>
            </a:r>
            <a:r>
              <a:rPr lang="es-MX" sz="2000" dirty="0" smtClean="0">
                <a:latin typeface="Arial" panose="020B0604020202020204" pitchFamily="34" charset="0"/>
                <a:cs typeface="Arial" panose="020B0604020202020204" pitchFamily="34" charset="0"/>
              </a:rPr>
              <a:t>es aquella que se </a:t>
            </a:r>
            <a:r>
              <a:rPr lang="es-MX" sz="2000" dirty="0">
                <a:latin typeface="Arial" panose="020B0604020202020204" pitchFamily="34" charset="0"/>
                <a:cs typeface="Arial" panose="020B0604020202020204" pitchFamily="34" charset="0"/>
              </a:rPr>
              <a:t>encuentra en el rango etario en términos del artículo 3 fracción II de la Ley de Personas Adolescentes y Jóvenes en el Estado de Morelos, al momento del registro ante el Órgano Local y que cumpla los requisitos Constitucionales para ser electo a cargos de elección </a:t>
            </a:r>
            <a:r>
              <a:rPr lang="es-MX" sz="2000" dirty="0" smtClean="0">
                <a:latin typeface="Arial" panose="020B0604020202020204" pitchFamily="34" charset="0"/>
                <a:cs typeface="Arial" panose="020B0604020202020204" pitchFamily="34" charset="0"/>
              </a:rPr>
              <a:t>popular.</a:t>
            </a: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Las personas adolescentes y jóvenes tienen derecho a la participación política, económica y social. </a:t>
            </a:r>
          </a:p>
          <a:p>
            <a:pPr algn="just"/>
            <a:endParaRPr lang="es-MX" sz="2000" dirty="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0" name="CuadroTexto 9"/>
          <p:cNvSpPr txBox="1"/>
          <p:nvPr/>
        </p:nvSpPr>
        <p:spPr>
          <a:xfrm>
            <a:off x="698271" y="5734179"/>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a:t>
            </a:r>
            <a:r>
              <a:rPr lang="es-MX" sz="800" dirty="0" smtClean="0">
                <a:latin typeface="Arial" panose="020B0604020202020204" pitchFamily="34" charset="0"/>
                <a:cs typeface="Arial" panose="020B0604020202020204" pitchFamily="34" charset="0"/>
              </a:rPr>
              <a:t>4 del Código </a:t>
            </a:r>
            <a:r>
              <a:rPr lang="es-MX" sz="800" dirty="0">
                <a:latin typeface="Arial" panose="020B0604020202020204" pitchFamily="34" charset="0"/>
                <a:cs typeface="Arial" panose="020B0604020202020204" pitchFamily="34" charset="0"/>
              </a:rPr>
              <a:t>de Instituciones y Procedimientos Electorales para el Estado de Morelos.</a:t>
            </a:r>
          </a:p>
        </p:txBody>
      </p:sp>
    </p:spTree>
    <p:extLst>
      <p:ext uri="{BB962C8B-B14F-4D97-AF65-F5344CB8AC3E}">
        <p14:creationId xmlns:p14="http://schemas.microsoft.com/office/powerpoint/2010/main" val="988027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Participación Política </a:t>
            </a:r>
            <a:endParaRPr lang="es-MX" sz="1800" b="1" dirty="0">
              <a:latin typeface="Arial" panose="020B0604020202020204" pitchFamily="34" charset="0"/>
              <a:cs typeface="Arial" panose="020B0604020202020204" pitchFamily="34" charset="0"/>
            </a:endParaRPr>
          </a:p>
        </p:txBody>
      </p:sp>
      <p:sp>
        <p:nvSpPr>
          <p:cNvPr id="10" name="CuadroTexto 9"/>
          <p:cNvSpPr txBox="1"/>
          <p:nvPr/>
        </p:nvSpPr>
        <p:spPr>
          <a:xfrm>
            <a:off x="5505899" y="1639357"/>
            <a:ext cx="5857071" cy="2062103"/>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Las personas adolescentes y jóvenes tienen derecho a la participación </a:t>
            </a:r>
            <a:r>
              <a:rPr lang="es-MX" sz="1600" dirty="0" smtClean="0">
                <a:latin typeface="Arial" panose="020B0604020202020204" pitchFamily="34" charset="0"/>
                <a:cs typeface="Arial" panose="020B0604020202020204" pitchFamily="34" charset="0"/>
              </a:rPr>
              <a:t>política, económica </a:t>
            </a:r>
            <a:r>
              <a:rPr lang="es-MX" sz="1600" dirty="0">
                <a:latin typeface="Arial" panose="020B0604020202020204" pitchFamily="34" charset="0"/>
                <a:cs typeface="Arial" panose="020B0604020202020204" pitchFamily="34" charset="0"/>
              </a:rPr>
              <a:t>y social. </a:t>
            </a:r>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El </a:t>
            </a:r>
            <a:r>
              <a:rPr lang="es-MX" sz="1600" dirty="0">
                <a:latin typeface="Arial" panose="020B0604020202020204" pitchFamily="34" charset="0"/>
                <a:cs typeface="Arial" panose="020B0604020202020204" pitchFamily="34" charset="0"/>
              </a:rPr>
              <a:t>Estado se </a:t>
            </a:r>
            <a:r>
              <a:rPr lang="es-MX" sz="1600" b="1" dirty="0">
                <a:latin typeface="Arial" panose="020B0604020202020204" pitchFamily="34" charset="0"/>
                <a:cs typeface="Arial" panose="020B0604020202020204" pitchFamily="34" charset="0"/>
              </a:rPr>
              <a:t>compromete a impulsar y fortalecer </a:t>
            </a:r>
            <a:r>
              <a:rPr lang="es-MX" sz="1600" b="1" dirty="0" smtClean="0">
                <a:latin typeface="Arial" panose="020B0604020202020204" pitchFamily="34" charset="0"/>
                <a:cs typeface="Arial" panose="020B0604020202020204" pitchFamily="34" charset="0"/>
              </a:rPr>
              <a:t>procesos sociales </a:t>
            </a:r>
            <a:r>
              <a:rPr lang="es-MX" sz="1600" b="1" dirty="0">
                <a:latin typeface="Arial" panose="020B0604020202020204" pitchFamily="34" charset="0"/>
                <a:cs typeface="Arial" panose="020B0604020202020204" pitchFamily="34" charset="0"/>
              </a:rPr>
              <a:t>que generen medios y garantías que hagan </a:t>
            </a:r>
            <a:r>
              <a:rPr lang="es-MX" sz="1600" b="1" dirty="0" smtClean="0">
                <a:latin typeface="Arial" panose="020B0604020202020204" pitchFamily="34" charset="0"/>
                <a:cs typeface="Arial" panose="020B0604020202020204" pitchFamily="34" charset="0"/>
              </a:rPr>
              <a:t>efectiva la </a:t>
            </a:r>
            <a:r>
              <a:rPr lang="es-MX" sz="1600" b="1" dirty="0">
                <a:latin typeface="Arial" panose="020B0604020202020204" pitchFamily="34" charset="0"/>
                <a:cs typeface="Arial" panose="020B0604020202020204" pitchFamily="34" charset="0"/>
              </a:rPr>
              <a:t>participación </a:t>
            </a:r>
            <a:r>
              <a:rPr lang="es-MX" sz="1600" b="1" dirty="0" smtClean="0">
                <a:latin typeface="Arial" panose="020B0604020202020204" pitchFamily="34" charset="0"/>
                <a:cs typeface="Arial" panose="020B0604020202020204" pitchFamily="34" charset="0"/>
              </a:rPr>
              <a:t>de las </a:t>
            </a:r>
            <a:r>
              <a:rPr lang="es-MX" sz="1600" b="1" dirty="0">
                <a:latin typeface="Arial" panose="020B0604020202020204" pitchFamily="34" charset="0"/>
                <a:cs typeface="Arial" panose="020B0604020202020204" pitchFamily="34" charset="0"/>
              </a:rPr>
              <a:t>personas adolescentes </a:t>
            </a:r>
            <a:r>
              <a:rPr lang="es-MX" sz="1600" dirty="0">
                <a:latin typeface="Arial" panose="020B0604020202020204" pitchFamily="34" charset="0"/>
                <a:cs typeface="Arial" panose="020B0604020202020204" pitchFamily="34" charset="0"/>
              </a:rPr>
              <a:t>y jóvenes de todos los sectores de la sociedad, </a:t>
            </a:r>
            <a:r>
              <a:rPr lang="es-MX" sz="1600" dirty="0" smtClean="0">
                <a:latin typeface="Arial" panose="020B0604020202020204" pitchFamily="34" charset="0"/>
                <a:cs typeface="Arial" panose="020B0604020202020204" pitchFamily="34" charset="0"/>
              </a:rPr>
              <a:t>en organizaciones </a:t>
            </a:r>
            <a:r>
              <a:rPr lang="es-MX" sz="1600" dirty="0">
                <a:latin typeface="Arial" panose="020B0604020202020204" pitchFamily="34" charset="0"/>
                <a:cs typeface="Arial" panose="020B0604020202020204" pitchFamily="34" charset="0"/>
              </a:rPr>
              <a:t>que alienten su inclusión</a:t>
            </a:r>
            <a:r>
              <a:rPr lang="es-MX" sz="1600" dirty="0" smtClean="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p:txBody>
      </p:sp>
      <p:sp>
        <p:nvSpPr>
          <p:cNvPr id="11" name="CuadroTexto 10"/>
          <p:cNvSpPr txBox="1"/>
          <p:nvPr/>
        </p:nvSpPr>
        <p:spPr>
          <a:xfrm>
            <a:off x="5589235" y="4165952"/>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Artículo 20 de la Ley de las Personas Adolescentes y Jóvenes en el Estado de Morelos</a:t>
            </a:r>
          </a:p>
        </p:txBody>
      </p:sp>
      <p:pic>
        <p:nvPicPr>
          <p:cNvPr id="18" name="Imagen 17" descr="C:\Users\Angel.Hidalgo\Downloads\WhatsApp Image 2025-11-26 at 1.58.15 PM.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764" y="2312229"/>
            <a:ext cx="4517337" cy="2800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903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12096" y="1702691"/>
            <a:ext cx="5181555" cy="2308324"/>
          </a:xfrm>
          <a:prstGeom prst="rect">
            <a:avLst/>
          </a:prstGeom>
          <a:noFill/>
        </p:spPr>
        <p:txBody>
          <a:bodyPr wrap="square" rtlCol="0">
            <a:spAutoFit/>
          </a:bodyPr>
          <a:lstStyle/>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la integración de las fórmulas el titular y suplente deberán pertenecer al mismo grupo vulnerable procurando la interseccionalidad.</a:t>
            </a:r>
          </a:p>
          <a:p>
            <a:pPr algn="just"/>
            <a:r>
              <a:rPr lang="es-MX" sz="1600" dirty="0">
                <a:latin typeface="Arial" panose="020B0604020202020204" pitchFamily="34" charset="0"/>
                <a:cs typeface="Arial" panose="020B0604020202020204" pitchFamily="34" charset="0"/>
              </a:rPr>
              <a:t> </a:t>
            </a:r>
          </a:p>
          <a:p>
            <a:pPr algn="just"/>
            <a:r>
              <a:rPr lang="es-MX" sz="1600" b="1" dirty="0">
                <a:latin typeface="Arial" panose="020B0604020202020204" pitchFamily="34" charset="0"/>
                <a:cs typeface="Arial" panose="020B0604020202020204" pitchFamily="34" charset="0"/>
              </a:rPr>
              <a:t>LAS CANDIDATURAS DE LAS PERSONAS JÓVENES </a:t>
            </a:r>
            <a:r>
              <a:rPr lang="es-MX" sz="1600" dirty="0">
                <a:latin typeface="Arial" panose="020B0604020202020204" pitchFamily="34" charset="0"/>
                <a:cs typeface="Arial" panose="020B0604020202020204" pitchFamily="34" charset="0"/>
              </a:rPr>
              <a:t>y de la tercera edad, deberán de ser acreditadas con la </a:t>
            </a:r>
            <a:r>
              <a:rPr lang="es-MX" sz="1600" b="1" dirty="0">
                <a:latin typeface="Arial" panose="020B0604020202020204" pitchFamily="34" charset="0"/>
                <a:cs typeface="Arial" panose="020B0604020202020204" pitchFamily="34" charset="0"/>
              </a:rPr>
              <a:t>EXHIBICIÓN DE LA CREDENCIAL PARA VOTAR VIGENTE O ACTA DE NACIMIENTO</a:t>
            </a:r>
            <a:r>
              <a:rPr lang="es-MX" sz="1600" dirty="0">
                <a:latin typeface="Arial" panose="020B0604020202020204" pitchFamily="34" charset="0"/>
                <a:cs typeface="Arial" panose="020B0604020202020204" pitchFamily="34" charset="0"/>
              </a:rPr>
              <a:t>.</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Participación Política </a:t>
            </a:r>
            <a:endParaRPr lang="es-MX" sz="1800" b="1" dirty="0">
              <a:latin typeface="Arial" panose="020B0604020202020204" pitchFamily="34" charset="0"/>
              <a:cs typeface="Arial" panose="020B0604020202020204" pitchFamily="34" charset="0"/>
            </a:endParaRPr>
          </a:p>
        </p:txBody>
      </p:sp>
      <p:sp>
        <p:nvSpPr>
          <p:cNvPr id="9" name="CuadroTexto 8"/>
          <p:cNvSpPr txBox="1"/>
          <p:nvPr/>
        </p:nvSpPr>
        <p:spPr>
          <a:xfrm>
            <a:off x="612096" y="4608018"/>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smtClean="0">
                <a:latin typeface="Arial" panose="020B0604020202020204" pitchFamily="34" charset="0"/>
                <a:cs typeface="Arial" panose="020B0604020202020204" pitchFamily="34" charset="0"/>
              </a:rPr>
              <a:t>Artículo </a:t>
            </a:r>
            <a:r>
              <a:rPr lang="es-MX" sz="800" dirty="0">
                <a:latin typeface="Arial" panose="020B0604020202020204" pitchFamily="34" charset="0"/>
                <a:cs typeface="Arial" panose="020B0604020202020204" pitchFamily="34" charset="0"/>
              </a:rPr>
              <a:t>179 </a:t>
            </a:r>
            <a:r>
              <a:rPr lang="es-MX" sz="800" dirty="0" smtClean="0">
                <a:latin typeface="Arial" panose="020B0604020202020204" pitchFamily="34" charset="0"/>
                <a:cs typeface="Arial" panose="020B0604020202020204" pitchFamily="34" charset="0"/>
              </a:rPr>
              <a:t>Bis del Código </a:t>
            </a:r>
            <a:r>
              <a:rPr lang="es-MX" sz="800" dirty="0">
                <a:latin typeface="Arial" panose="020B0604020202020204" pitchFamily="34" charset="0"/>
                <a:cs typeface="Arial" panose="020B0604020202020204" pitchFamily="34" charset="0"/>
              </a:rPr>
              <a:t>de Instituciones y Procedimientos Electorales para el Estado de Morelos </a:t>
            </a:r>
          </a:p>
        </p:txBody>
      </p:sp>
      <p:pic>
        <p:nvPicPr>
          <p:cNvPr id="13" name="Imagen 12" descr="C:\Users\Angel.Hidalgo\Downloads\WhatsApp Image 2025-11-26 at 2.02.34 PM.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0852" y="2362438"/>
            <a:ext cx="4363591" cy="2700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1739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23191" y="1885366"/>
            <a:ext cx="6198902" cy="3539430"/>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Derecho </a:t>
            </a:r>
            <a:r>
              <a:rPr lang="es-MX" sz="1600" dirty="0">
                <a:latin typeface="Arial" panose="020B0604020202020204" pitchFamily="34" charset="0"/>
                <a:cs typeface="Arial" panose="020B0604020202020204" pitchFamily="34" charset="0"/>
              </a:rPr>
              <a:t>a la Vida</a:t>
            </a:r>
            <a:r>
              <a:rPr lang="es-MX" sz="1600" dirty="0" smtClean="0">
                <a:latin typeface="Arial" panose="020B0604020202020204" pitchFamily="34" charset="0"/>
                <a:cs typeface="Arial" panose="020B0604020202020204" pitchFamily="34" charset="0"/>
              </a:rPr>
              <a:t>.</a:t>
            </a:r>
          </a:p>
          <a:p>
            <a:pPr algn="just"/>
            <a:r>
              <a:rPr lang="es-MX" sz="1600" dirty="0" smtClean="0">
                <a:latin typeface="Arial" panose="020B0604020202020204" pitchFamily="34" charset="0"/>
                <a:cs typeface="Arial" panose="020B0604020202020204" pitchFamily="34" charset="0"/>
              </a:rPr>
              <a:t>Derecho </a:t>
            </a:r>
            <a:r>
              <a:rPr lang="es-MX" sz="1600" dirty="0">
                <a:latin typeface="Arial" panose="020B0604020202020204" pitchFamily="34" charset="0"/>
                <a:cs typeface="Arial" panose="020B0604020202020204" pitchFamily="34" charset="0"/>
              </a:rPr>
              <a:t>a la Paz</a:t>
            </a:r>
            <a:r>
              <a:rPr lang="es-MX" sz="1600" dirty="0" smtClean="0">
                <a:latin typeface="Arial" panose="020B0604020202020204" pitchFamily="34" charset="0"/>
                <a:cs typeface="Arial" panose="020B0604020202020204" pitchFamily="34" charset="0"/>
              </a:rPr>
              <a:t>.</a:t>
            </a:r>
          </a:p>
          <a:p>
            <a:pPr algn="just"/>
            <a:r>
              <a:rPr lang="es-MX" sz="1600" dirty="0">
                <a:latin typeface="Arial" panose="020B0604020202020204" pitchFamily="34" charset="0"/>
                <a:cs typeface="Arial" panose="020B0604020202020204" pitchFamily="34" charset="0"/>
              </a:rPr>
              <a:t>Derecho a la Integridad </a:t>
            </a:r>
            <a:r>
              <a:rPr lang="es-MX" sz="1600" dirty="0" smtClean="0">
                <a:latin typeface="Arial" panose="020B0604020202020204" pitchFamily="34" charset="0"/>
                <a:cs typeface="Arial" panose="020B0604020202020204" pitchFamily="34" charset="0"/>
              </a:rPr>
              <a:t>Personal</a:t>
            </a:r>
          </a:p>
          <a:p>
            <a:pPr algn="just"/>
            <a:r>
              <a:rPr lang="es-MX" sz="1600" dirty="0">
                <a:latin typeface="Arial" panose="020B0604020202020204" pitchFamily="34" charset="0"/>
                <a:cs typeface="Arial" panose="020B0604020202020204" pitchFamily="34" charset="0"/>
              </a:rPr>
              <a:t>Derecho a la protección contra abusos </a:t>
            </a:r>
            <a:r>
              <a:rPr lang="es-MX" sz="1600" dirty="0" smtClean="0">
                <a:latin typeface="Arial" panose="020B0604020202020204" pitchFamily="34" charset="0"/>
                <a:cs typeface="Arial" panose="020B0604020202020204" pitchFamily="34" charset="0"/>
              </a:rPr>
              <a:t>sexuales</a:t>
            </a:r>
          </a:p>
          <a:p>
            <a:pPr algn="just"/>
            <a:r>
              <a:rPr lang="es-MX" sz="1600" dirty="0">
                <a:latin typeface="Arial" panose="020B0604020202020204" pitchFamily="34" charset="0"/>
                <a:cs typeface="Arial" panose="020B0604020202020204" pitchFamily="34" charset="0"/>
              </a:rPr>
              <a:t>Derecho a la </a:t>
            </a:r>
            <a:r>
              <a:rPr lang="es-MX" sz="1600" dirty="0" smtClean="0">
                <a:latin typeface="Arial" panose="020B0604020202020204" pitchFamily="34" charset="0"/>
                <a:cs typeface="Arial" panose="020B0604020202020204" pitchFamily="34" charset="0"/>
              </a:rPr>
              <a:t>justicia</a:t>
            </a:r>
          </a:p>
          <a:p>
            <a:pPr algn="just"/>
            <a:r>
              <a:rPr lang="es-MX" sz="1600" dirty="0">
                <a:latin typeface="Arial" panose="020B0604020202020204" pitchFamily="34" charset="0"/>
                <a:cs typeface="Arial" panose="020B0604020202020204" pitchFamily="34" charset="0"/>
              </a:rPr>
              <a:t>Derecho a la identidad y personalidad </a:t>
            </a:r>
            <a:r>
              <a:rPr lang="es-MX" sz="1600" dirty="0" smtClean="0">
                <a:latin typeface="Arial" panose="020B0604020202020204" pitchFamily="34" charset="0"/>
                <a:cs typeface="Arial" panose="020B0604020202020204" pitchFamily="34" charset="0"/>
              </a:rPr>
              <a:t>propia</a:t>
            </a:r>
          </a:p>
          <a:p>
            <a:pPr algn="just"/>
            <a:r>
              <a:rPr lang="es-MX" sz="1600" dirty="0">
                <a:latin typeface="Arial" panose="020B0604020202020204" pitchFamily="34" charset="0"/>
                <a:cs typeface="Arial" panose="020B0604020202020204" pitchFamily="34" charset="0"/>
              </a:rPr>
              <a:t>Derecho a la libertad y seguridad </a:t>
            </a:r>
            <a:r>
              <a:rPr lang="es-MX" sz="1600" dirty="0" smtClean="0">
                <a:latin typeface="Arial" panose="020B0604020202020204" pitchFamily="34" charset="0"/>
                <a:cs typeface="Arial" panose="020B0604020202020204" pitchFamily="34" charset="0"/>
              </a:rPr>
              <a:t>personal</a:t>
            </a:r>
          </a:p>
          <a:p>
            <a:pPr algn="just"/>
            <a:r>
              <a:rPr lang="es-MX" sz="1600" dirty="0">
                <a:latin typeface="Arial" panose="020B0604020202020204" pitchFamily="34" charset="0"/>
                <a:cs typeface="Arial" panose="020B0604020202020204" pitchFamily="34" charset="0"/>
              </a:rPr>
              <a:t>Derecho a la libertad de pensamiento, de conciencia y de </a:t>
            </a:r>
            <a:r>
              <a:rPr lang="es-MX" sz="1600" dirty="0" smtClean="0">
                <a:latin typeface="Arial" panose="020B0604020202020204" pitchFamily="34" charset="0"/>
                <a:cs typeface="Arial" panose="020B0604020202020204" pitchFamily="34" charset="0"/>
              </a:rPr>
              <a:t>religión</a:t>
            </a:r>
          </a:p>
          <a:p>
            <a:pPr algn="just"/>
            <a:r>
              <a:rPr lang="es-MX" sz="1600" dirty="0">
                <a:latin typeface="Arial" panose="020B0604020202020204" pitchFamily="34" charset="0"/>
                <a:cs typeface="Arial" panose="020B0604020202020204" pitchFamily="34" charset="0"/>
              </a:rPr>
              <a:t>Derecho a la libertad de </a:t>
            </a:r>
            <a:r>
              <a:rPr lang="es-MX" sz="1600" dirty="0" smtClean="0">
                <a:latin typeface="Arial" panose="020B0604020202020204" pitchFamily="34" charset="0"/>
                <a:cs typeface="Arial" panose="020B0604020202020204" pitchFamily="34" charset="0"/>
              </a:rPr>
              <a:t>expresión</a:t>
            </a:r>
          </a:p>
          <a:p>
            <a:pPr algn="just"/>
            <a:r>
              <a:rPr lang="es-MX" sz="1600" dirty="0">
                <a:latin typeface="Arial" panose="020B0604020202020204" pitchFamily="34" charset="0"/>
                <a:cs typeface="Arial" panose="020B0604020202020204" pitchFamily="34" charset="0"/>
              </a:rPr>
              <a:t>Derecho de reunión y </a:t>
            </a:r>
            <a:r>
              <a:rPr lang="es-MX" sz="1600" dirty="0" smtClean="0">
                <a:latin typeface="Arial" panose="020B0604020202020204" pitchFamily="34" charset="0"/>
                <a:cs typeface="Arial" panose="020B0604020202020204" pitchFamily="34" charset="0"/>
              </a:rPr>
              <a:t>asociación</a:t>
            </a:r>
          </a:p>
          <a:p>
            <a:pPr algn="just"/>
            <a:r>
              <a:rPr lang="es-MX" sz="1600" dirty="0">
                <a:latin typeface="Arial" panose="020B0604020202020204" pitchFamily="34" charset="0"/>
                <a:cs typeface="Arial" panose="020B0604020202020204" pitchFamily="34" charset="0"/>
              </a:rPr>
              <a:t>Derecho a formar parte de una </a:t>
            </a:r>
            <a:r>
              <a:rPr lang="es-MX" sz="1600" dirty="0" smtClean="0">
                <a:latin typeface="Arial" panose="020B0604020202020204" pitchFamily="34" charset="0"/>
                <a:cs typeface="Arial" panose="020B0604020202020204" pitchFamily="34" charset="0"/>
              </a:rPr>
              <a:t>familia</a:t>
            </a:r>
          </a:p>
          <a:p>
            <a:pPr algn="just"/>
            <a:r>
              <a:rPr lang="es-MX" sz="1600" dirty="0">
                <a:latin typeface="Arial" panose="020B0604020202020204" pitchFamily="34" charset="0"/>
                <a:cs typeface="Arial" panose="020B0604020202020204" pitchFamily="34" charset="0"/>
              </a:rPr>
              <a:t>Formación de una </a:t>
            </a:r>
            <a:r>
              <a:rPr lang="es-MX" sz="1600" dirty="0" smtClean="0">
                <a:latin typeface="Arial" panose="020B0604020202020204" pitchFamily="34" charset="0"/>
                <a:cs typeface="Arial" panose="020B0604020202020204" pitchFamily="34" charset="0"/>
              </a:rPr>
              <a:t>familia</a:t>
            </a:r>
          </a:p>
          <a:p>
            <a:pPr algn="just"/>
            <a:r>
              <a:rPr lang="es-MX" sz="1600" dirty="0">
                <a:latin typeface="Arial" panose="020B0604020202020204" pitchFamily="34" charset="0"/>
                <a:cs typeface="Arial" panose="020B0604020202020204" pitchFamily="34" charset="0"/>
              </a:rPr>
              <a:t>Participación política, económica y </a:t>
            </a:r>
            <a:r>
              <a:rPr lang="es-MX" sz="1600" dirty="0" smtClean="0">
                <a:latin typeface="Arial" panose="020B0604020202020204" pitchFamily="34" charset="0"/>
                <a:cs typeface="Arial" panose="020B0604020202020204" pitchFamily="34" charset="0"/>
              </a:rPr>
              <a:t>social</a:t>
            </a:r>
          </a:p>
          <a:p>
            <a:pPr algn="just"/>
            <a:r>
              <a:rPr lang="es-MX" sz="1600" dirty="0">
                <a:latin typeface="Arial" panose="020B0604020202020204" pitchFamily="34" charset="0"/>
                <a:cs typeface="Arial" panose="020B0604020202020204" pitchFamily="34" charset="0"/>
              </a:rPr>
              <a:t>Derecho a la Capacidad de Testar</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DERECHOS CIVILES Y POLÍTICOS DE LA PERSONA JOVEN</a:t>
            </a:r>
          </a:p>
        </p:txBody>
      </p:sp>
      <p:sp>
        <p:nvSpPr>
          <p:cNvPr id="9" name="CuadroTexto 8"/>
          <p:cNvSpPr txBox="1"/>
          <p:nvPr/>
        </p:nvSpPr>
        <p:spPr>
          <a:xfrm>
            <a:off x="548764" y="6034121"/>
            <a:ext cx="2845199" cy="338554"/>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Ley de las Personas Adolescentes y Jóvenes en el Estado de </a:t>
            </a:r>
            <a:r>
              <a:rPr lang="es-MX" sz="800" dirty="0" smtClean="0">
                <a:latin typeface="Arial" panose="020B0604020202020204" pitchFamily="34" charset="0"/>
                <a:cs typeface="Arial" panose="020B0604020202020204" pitchFamily="34" charset="0"/>
              </a:rPr>
              <a:t>Morelos. </a:t>
            </a:r>
            <a:endParaRPr lang="es-MX" sz="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0776" y="1398779"/>
            <a:ext cx="4635342" cy="46353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7715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659706" y="1065520"/>
            <a:ext cx="9017871" cy="5632311"/>
          </a:xfrm>
          <a:prstGeom prst="rect">
            <a:avLst/>
          </a:prstGeom>
          <a:noFill/>
        </p:spPr>
        <p:txBody>
          <a:bodyPr wrap="square" rtlCol="0">
            <a:spAutoFit/>
          </a:bodyPr>
          <a:lstStyle/>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Constitución Política de los Estados Unidos Mexicanos.</a:t>
            </a: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Declaración Universal de los Derechos Humanos.</a:t>
            </a: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Pacto Internacional de Derechos Civiles y Políticos. </a:t>
            </a: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Pacto Internacional Derechos Económicos, Sociales y Culturales</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Convención Americana sobre Derechos Humanos.</a:t>
            </a: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Protocolo Adicional a la Convención Americana sobre Derechos Humanos en materia de derechos Económicos, Sociales y Culturales, “Protocolo de San Salvador”</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Convención sobre los Derechos de las Personas con Discapacidad. </a:t>
            </a:r>
          </a:p>
          <a:p>
            <a:pPr marL="171450" lvl="0" indent="-171450" hangingPunct="0">
              <a:buFont typeface="Wingdings" panose="05000000000000000000" pitchFamily="2" charset="2"/>
              <a:buChar char="ü"/>
            </a:pPr>
            <a:r>
              <a:rPr lang="es-419" sz="1200" dirty="0" smtClean="0">
                <a:latin typeface="Arial" panose="020B0604020202020204" pitchFamily="34" charset="0"/>
                <a:cs typeface="Arial" panose="020B0604020202020204" pitchFamily="34" charset="0"/>
              </a:rPr>
              <a:t>Convención </a:t>
            </a:r>
            <a:r>
              <a:rPr lang="es-419" sz="1200" dirty="0">
                <a:latin typeface="Arial" panose="020B0604020202020204" pitchFamily="34" charset="0"/>
                <a:cs typeface="Arial" panose="020B0604020202020204" pitchFamily="34" charset="0"/>
              </a:rPr>
              <a:t>Interamericana para la Eliminación de todas las Formas de Discriminación contra las Personas con Discapacidad</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Convención sobre los Derechos de las Personas con Discapacidad.</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Convenio 169 sobre Pueblos Indígenas y Tribales en Países Independientes. 27 de junio de </a:t>
            </a:r>
            <a:r>
              <a:rPr lang="es-419" sz="1200" dirty="0" smtClean="0">
                <a:latin typeface="Arial" panose="020B0604020202020204" pitchFamily="34" charset="0"/>
                <a:cs typeface="Arial" panose="020B0604020202020204" pitchFamily="34" charset="0"/>
              </a:rPr>
              <a:t>1989</a:t>
            </a:r>
          </a:p>
          <a:p>
            <a:pPr marL="171450" lvl="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Convenio sobre Poblaciones Indígenas y Tribales. (Convenio Nro. 107 OIT)</a:t>
            </a:r>
          </a:p>
          <a:p>
            <a:pPr marL="171450" lvl="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Convenio sobre Pueblos Indígenas y Tribales en Países Independientes. (Convenio Nro. 169 OIT)</a:t>
            </a:r>
          </a:p>
          <a:p>
            <a:pPr marL="171450" lvl="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Convenio sobre la Discriminación en el Empleo y Ocupación. (Convenio Nro. 111 OIT)</a:t>
            </a:r>
          </a:p>
          <a:p>
            <a:pPr marL="171450" lvl="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Declaración sobre la Raza y los Prejuicios Raciales.</a:t>
            </a:r>
          </a:p>
          <a:p>
            <a:pPr marL="171450" lvl="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Declaración y Programa de Acción de la III Conferencia Mundial contra el Racismo, la Discriminación Racial, la Xenofobia y las Formas Conexas de Intolerancia. (Declaración y Programa de Acción de Durban)</a:t>
            </a:r>
          </a:p>
          <a:p>
            <a:pPr marL="171450" lvl="0" indent="-171450" algn="just">
              <a:buFont typeface="Arial" panose="020B0604020202020204" pitchFamily="34" charset="0"/>
              <a:buChar char="•"/>
            </a:pPr>
            <a:r>
              <a:rPr lang="es-MX" sz="1200" dirty="0">
                <a:latin typeface="Arial" panose="020B0604020202020204" pitchFamily="34" charset="0"/>
                <a:cs typeface="Arial" panose="020B0604020202020204" pitchFamily="34" charset="0"/>
              </a:rPr>
              <a:t>Principios sobre Tolerancia de la UNESCO.</a:t>
            </a:r>
          </a:p>
          <a:p>
            <a:pPr marL="171450" lvl="0" indent="-171450" hangingPunct="0">
              <a:buFont typeface="Wingdings" panose="05000000000000000000" pitchFamily="2" charset="2"/>
              <a:buChar char="ü"/>
            </a:pPr>
            <a:r>
              <a:rPr lang="es-MX" sz="1200" dirty="0" smtClean="0">
                <a:latin typeface="Arial" panose="020B0604020202020204" pitchFamily="34" charset="0"/>
                <a:cs typeface="Arial" panose="020B0604020202020204" pitchFamily="34" charset="0"/>
              </a:rPr>
              <a:t>Principios </a:t>
            </a:r>
            <a:r>
              <a:rPr lang="es-MX" sz="1200" dirty="0">
                <a:latin typeface="Arial" panose="020B0604020202020204" pitchFamily="34" charset="0"/>
                <a:cs typeface="Arial" panose="020B0604020202020204" pitchFamily="34" charset="0"/>
              </a:rPr>
              <a:t>sobre la aplicación de la legislación internacional de Derechos Humanos con relación a la Orientación Sexual y la Identidad de Género, Principios de Yogyakarta.</a:t>
            </a: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Declaración sobre Derechos Político-Electorales de la Población LGBTTTIQA+ en el Continente Americano</a:t>
            </a: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Principios de las Naciones Unidas a favor de las Personas de Edad.</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Principios para la Protección de los Enfermos Mentales y el Mejoramiento de la Atención de la Salud Mental.</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Ley Federal para Prevenir y Eliminar la Discriminación. </a:t>
            </a: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Ley General para la Inclusión de las Personas con Discapacidad. </a:t>
            </a: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Ley General de Instituciones y Procedimientos Electorales. </a:t>
            </a:r>
          </a:p>
          <a:p>
            <a:pPr marL="171450" lvl="0" indent="-171450" hangingPunct="0">
              <a:buFont typeface="Wingdings" panose="05000000000000000000" pitchFamily="2" charset="2"/>
              <a:buChar char="ü"/>
            </a:pPr>
            <a:r>
              <a:rPr lang="es-MX" sz="1200" dirty="0">
                <a:latin typeface="Arial" panose="020B0604020202020204" pitchFamily="34" charset="0"/>
                <a:cs typeface="Arial" panose="020B0604020202020204" pitchFamily="34" charset="0"/>
              </a:rPr>
              <a:t>Ley General de Partidos Políticos.</a:t>
            </a: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Ley General para Prevenir, Investigar y Sancionar la Tortura y otros Tratos o Penas Crueles, Inhumanos o Degradantes.</a:t>
            </a:r>
            <a:endParaRPr lang="es-MX" sz="1200" dirty="0">
              <a:latin typeface="Arial" panose="020B0604020202020204" pitchFamily="34" charset="0"/>
              <a:cs typeface="Arial" panose="020B0604020202020204" pitchFamily="34" charset="0"/>
            </a:endParaRPr>
          </a:p>
          <a:p>
            <a:pPr marL="171450" lvl="0" indent="-171450" hangingPunct="0">
              <a:buFont typeface="Wingdings" panose="05000000000000000000" pitchFamily="2" charset="2"/>
              <a:buChar char="ü"/>
            </a:pPr>
            <a:r>
              <a:rPr lang="es-419" sz="1200" dirty="0">
                <a:latin typeface="Arial" panose="020B0604020202020204" pitchFamily="34" charset="0"/>
                <a:cs typeface="Arial" panose="020B0604020202020204" pitchFamily="34" charset="0"/>
              </a:rPr>
              <a:t>Ley General de los Derechos de las Niñas, Niños y Adolescentes</a:t>
            </a:r>
            <a:r>
              <a:rPr lang="es-419" sz="1200" dirty="0" smtClean="0">
                <a:latin typeface="Arial" panose="020B0604020202020204" pitchFamily="34" charset="0"/>
                <a:cs typeface="Arial" panose="020B0604020202020204" pitchFamily="34" charset="0"/>
              </a:rPr>
              <a:t>.</a:t>
            </a:r>
            <a:endParaRPr lang="es-MX" sz="12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319413" y="113212"/>
            <a:ext cx="5480275" cy="1325563"/>
          </a:xfrm>
        </p:spPr>
        <p:txBody>
          <a:bodyPr>
            <a:noAutofit/>
          </a:bodyPr>
          <a:lstStyle/>
          <a:p>
            <a:pPr algn="ctr"/>
            <a:r>
              <a:rPr lang="es-MX" sz="1800" b="1" dirty="0" smtClean="0">
                <a:latin typeface="Arial" panose="020B0604020202020204" pitchFamily="34" charset="0"/>
                <a:cs typeface="Arial" panose="020B0604020202020204" pitchFamily="34" charset="0"/>
              </a:rPr>
              <a:t>Marco Jurídico Internacional  </a:t>
            </a:r>
            <a:endParaRPr lang="es-MX"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489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011270" y="2500919"/>
            <a:ext cx="4276099" cy="2554545"/>
          </a:xfrm>
          <a:prstGeom prst="rect">
            <a:avLst/>
          </a:prstGeom>
          <a:noFill/>
        </p:spPr>
        <p:txBody>
          <a:bodyPr wrap="square" rtlCol="0">
            <a:spAutoFit/>
          </a:bodyPr>
          <a:lstStyle/>
          <a:p>
            <a:pPr lvl="0" algn="just">
              <a:buClr>
                <a:srgbClr val="000000"/>
              </a:buClr>
            </a:pPr>
            <a:r>
              <a:rPr lang="es-MX" sz="1600" kern="0" dirty="0">
                <a:latin typeface="Arial" panose="020B0604020202020204" pitchFamily="34" charset="0"/>
                <a:cs typeface="Arial" panose="020B0604020202020204" pitchFamily="34" charset="0"/>
                <a:sym typeface="Arial"/>
              </a:rPr>
              <a:t>Las candidaturas de las personas </a:t>
            </a:r>
            <a:r>
              <a:rPr lang="es-MX" sz="1600" kern="0" dirty="0" smtClean="0">
                <a:latin typeface="Arial" panose="020B0604020202020204" pitchFamily="34" charset="0"/>
                <a:cs typeface="Arial" panose="020B0604020202020204" pitchFamily="34" charset="0"/>
                <a:sym typeface="Arial"/>
              </a:rPr>
              <a:t>jóvenes, </a:t>
            </a:r>
            <a:r>
              <a:rPr lang="es-MX" sz="1600" u="sng" kern="0" dirty="0">
                <a:latin typeface="Arial" panose="020B0604020202020204" pitchFamily="34" charset="0"/>
                <a:cs typeface="Arial" panose="020B0604020202020204" pitchFamily="34" charset="0"/>
                <a:sym typeface="Arial"/>
              </a:rPr>
              <a:t>deberán de ser acreditadas a través de los partidos políticos, candidaturas comunes y coaliciones según corresponda</a:t>
            </a:r>
            <a:r>
              <a:rPr lang="es-MX" sz="1600" kern="0" dirty="0">
                <a:latin typeface="Arial" panose="020B0604020202020204" pitchFamily="34" charset="0"/>
                <a:cs typeface="Arial" panose="020B0604020202020204" pitchFamily="34" charset="0"/>
                <a:sym typeface="Arial"/>
              </a:rPr>
              <a:t>, con la exhibición de la </a:t>
            </a:r>
            <a:r>
              <a:rPr lang="es-MX" sz="1600" b="1" kern="0" dirty="0">
                <a:latin typeface="Arial" panose="020B0604020202020204" pitchFamily="34" charset="0"/>
                <a:cs typeface="Arial" panose="020B0604020202020204" pitchFamily="34" charset="0"/>
                <a:sym typeface="Arial"/>
              </a:rPr>
              <a:t>Credencial para votar con fotografía vigente o acta de nacimiento</a:t>
            </a:r>
            <a:r>
              <a:rPr lang="es-MX" sz="1600" kern="0" dirty="0">
                <a:latin typeface="Arial" panose="020B0604020202020204" pitchFamily="34" charset="0"/>
                <a:cs typeface="Arial" panose="020B0604020202020204" pitchFamily="34" charset="0"/>
                <a:sym typeface="Arial"/>
              </a:rPr>
              <a:t>, el cual deberá ser plasmado en el Sistema de </a:t>
            </a:r>
            <a:r>
              <a:rPr lang="es-MX" sz="1600" i="1" kern="0" dirty="0">
                <a:latin typeface="Arial" panose="020B0604020202020204" pitchFamily="34" charset="0"/>
                <a:cs typeface="Arial" panose="020B0604020202020204" pitchFamily="34" charset="0"/>
                <a:sym typeface="Arial"/>
              </a:rPr>
              <a:t>Registro de Candidaturas que emita el IMPEPAC,  que se acredita la candidatura con dicha condición.</a:t>
            </a:r>
            <a:endParaRPr lang="es-MX" sz="1600" dirty="0"/>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Candidaturas de las </a:t>
            </a:r>
            <a:r>
              <a:rPr lang="es-MX" sz="1800" b="1" kern="0" dirty="0" smtClean="0">
                <a:solidFill>
                  <a:srgbClr val="000000"/>
                </a:solidFill>
                <a:latin typeface="Arial" panose="020B0604020202020204" pitchFamily="34" charset="0"/>
                <a:cs typeface="Arial" panose="020B0604020202020204" pitchFamily="34" charset="0"/>
                <a:sym typeface="Arial"/>
              </a:rPr>
              <a:t>Personas Jóvenes </a:t>
            </a:r>
            <a:endParaRPr lang="es-MX" sz="1800" b="1" dirty="0">
              <a:latin typeface="Arial" panose="020B0604020202020204" pitchFamily="34" charset="0"/>
              <a:cs typeface="Arial" panose="020B0604020202020204" pitchFamily="34" charset="0"/>
            </a:endParaRPr>
          </a:p>
        </p:txBody>
      </p:sp>
      <p:sp>
        <p:nvSpPr>
          <p:cNvPr id="10" name="CuadroTexto 9"/>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pic>
        <p:nvPicPr>
          <p:cNvPr id="11" name="Imagen 10"/>
          <p:cNvPicPr>
            <a:picLocks noChangeAspect="1"/>
          </p:cNvPicPr>
          <p:nvPr/>
        </p:nvPicPr>
        <p:blipFill>
          <a:blip r:embed="rId5"/>
          <a:stretch>
            <a:fillRect/>
          </a:stretch>
        </p:blipFill>
        <p:spPr>
          <a:xfrm>
            <a:off x="6492353" y="1911746"/>
            <a:ext cx="4476207" cy="36019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0989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3200" b="1" dirty="0" smtClean="0">
                <a:latin typeface="Arial" panose="020B0604020202020204" pitchFamily="34" charset="0"/>
                <a:cs typeface="Arial" panose="020B0604020202020204" pitchFamily="34" charset="0"/>
              </a:rPr>
              <a:t>PERSONAS ADULTOS MAYORES </a:t>
            </a:r>
            <a:endParaRPr lang="es-MX" sz="3200" b="1" dirty="0">
              <a:latin typeface="Arial" panose="020B0604020202020204" pitchFamily="34" charset="0"/>
              <a:cs typeface="Arial" panose="020B0604020202020204" pitchFamily="34" charset="0"/>
            </a:endParaRPr>
          </a:p>
        </p:txBody>
      </p:sp>
      <p:sp>
        <p:nvSpPr>
          <p:cNvPr id="7" name="CuadroTexto 6"/>
          <p:cNvSpPr txBox="1"/>
          <p:nvPr/>
        </p:nvSpPr>
        <p:spPr>
          <a:xfrm>
            <a:off x="838200" y="2055813"/>
            <a:ext cx="7153656" cy="4247317"/>
          </a:xfrm>
          <a:prstGeom prst="rect">
            <a:avLst/>
          </a:prstGeom>
          <a:noFill/>
        </p:spPr>
        <p:txBody>
          <a:bodyPr wrap="square" rtlCol="0">
            <a:spAutoFit/>
          </a:bodyPr>
          <a:lstStyle/>
          <a:p>
            <a:pPr algn="just"/>
            <a:r>
              <a:rPr lang="es-MX" sz="2000" dirty="0" smtClean="0">
                <a:latin typeface="Arial" panose="020B0604020202020204" pitchFamily="34" charset="0"/>
                <a:cs typeface="Arial" panose="020B0604020202020204" pitchFamily="34" charset="0"/>
              </a:rPr>
              <a:t>La </a:t>
            </a:r>
            <a:r>
              <a:rPr lang="es-MX" sz="2000" b="1" dirty="0" smtClean="0">
                <a:latin typeface="Arial" panose="020B0604020202020204" pitchFamily="34" charset="0"/>
                <a:cs typeface="Arial" panose="020B0604020202020204" pitchFamily="34" charset="0"/>
              </a:rPr>
              <a:t>Ley </a:t>
            </a:r>
            <a:r>
              <a:rPr lang="es-MX" sz="2000" b="1" dirty="0">
                <a:latin typeface="Arial" panose="020B0604020202020204" pitchFamily="34" charset="0"/>
                <a:cs typeface="Arial" panose="020B0604020202020204" pitchFamily="34" charset="0"/>
              </a:rPr>
              <a:t>de los Derechos de las Personas Adultas Mayores </a:t>
            </a:r>
            <a:r>
              <a:rPr lang="es-MX" sz="2000" dirty="0" smtClean="0">
                <a:latin typeface="Arial" panose="020B0604020202020204" pitchFamily="34" charset="0"/>
                <a:cs typeface="Arial" panose="020B0604020202020204" pitchFamily="34" charset="0"/>
              </a:rPr>
              <a:t>establece </a:t>
            </a:r>
            <a:r>
              <a:rPr lang="es-MX" sz="2000" dirty="0">
                <a:latin typeface="Arial" panose="020B0604020202020204" pitchFamily="34" charset="0"/>
                <a:cs typeface="Arial" panose="020B0604020202020204" pitchFamily="34" charset="0"/>
              </a:rPr>
              <a:t>que las y los adultos mayores tienen derecho de asociarse y conformar organizaciones e incidir en la vida pública para promover su desarrollo siendo aquellas personas de 60 años o más reconocidas por el estado mexicano. </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Debe existir sensibilidad al </a:t>
            </a:r>
            <a:r>
              <a:rPr lang="es-MX" sz="2000" dirty="0">
                <a:latin typeface="Arial" panose="020B0604020202020204" pitchFamily="34" charset="0"/>
                <a:cs typeface="Arial" panose="020B0604020202020204" pitchFamily="34" charset="0"/>
              </a:rPr>
              <a:t>respeto y reconocimiento de los derechos de las </a:t>
            </a:r>
            <a:r>
              <a:rPr lang="es-MX" sz="2000" dirty="0" smtClean="0">
                <a:latin typeface="Arial" panose="020B0604020202020204" pitchFamily="34" charset="0"/>
                <a:cs typeface="Arial" panose="020B0604020202020204" pitchFamily="34" charset="0"/>
              </a:rPr>
              <a:t>personas adultos mayores </a:t>
            </a:r>
            <a:r>
              <a:rPr lang="es-MX" sz="2000" dirty="0">
                <a:latin typeface="Arial" panose="020B0604020202020204" pitchFamily="34" charset="0"/>
                <a:cs typeface="Arial" panose="020B0604020202020204" pitchFamily="34" charset="0"/>
              </a:rPr>
              <a:t>en observancia a valores, principios y a las disposiciones jurídicas de los ámbitos internacional, nacional y local.</a:t>
            </a:r>
          </a:p>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1127657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20306" y="2558558"/>
            <a:ext cx="5857071" cy="2308324"/>
          </a:xfrm>
          <a:prstGeom prst="rect">
            <a:avLst/>
          </a:prstGeom>
          <a:noFill/>
        </p:spPr>
        <p:txBody>
          <a:bodyPr wrap="square" rtlCol="0">
            <a:spAutoFit/>
          </a:bodyPr>
          <a:lstStyle/>
          <a:p>
            <a:pPr algn="just"/>
            <a:r>
              <a:rPr lang="es-MX" dirty="0" smtClean="0">
                <a:latin typeface="Arial" panose="020B0604020202020204" pitchFamily="34" charset="0"/>
                <a:cs typeface="Arial" panose="020B0604020202020204" pitchFamily="34" charset="0"/>
              </a:rPr>
              <a:t>“</a:t>
            </a:r>
            <a:r>
              <a:rPr lang="es-MX" dirty="0">
                <a:latin typeface="Arial" panose="020B0604020202020204" pitchFamily="34" charset="0"/>
                <a:cs typeface="Arial" panose="020B0604020202020204" pitchFamily="34" charset="0"/>
              </a:rPr>
              <a:t>Discriminación por edad en la vejez” debe entenderse cualquier distinción, exclusión o restricción basada en la edad, que tenga como objetivo o efecto anular o restringir el reconocimiento, goce o ejercicio en igualdad de condiciones de los derechos humanos y libertades fundamentales en la esfera política, económica, social, cultural o en cualquier otra esfera de la vida pública y privada </a:t>
            </a:r>
            <a:r>
              <a:rPr lang="es-MX" dirty="0" smtClean="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Convención Interamericana</a:t>
            </a:r>
            <a:r>
              <a:rPr lang="es-MX" sz="1800" b="1" dirty="0">
                <a:latin typeface="Arial" panose="020B0604020202020204" pitchFamily="34" charset="0"/>
                <a:cs typeface="Arial" panose="020B0604020202020204" pitchFamily="34" charset="0"/>
              </a:rPr>
              <a:t> </a:t>
            </a:r>
            <a:r>
              <a:rPr lang="es-MX" sz="1800" b="1" dirty="0" smtClean="0">
                <a:latin typeface="Arial" panose="020B0604020202020204" pitchFamily="34" charset="0"/>
                <a:cs typeface="Arial" panose="020B0604020202020204" pitchFamily="34" charset="0"/>
              </a:rPr>
              <a:t>sobre </a:t>
            </a:r>
            <a:r>
              <a:rPr lang="es-MX" sz="1800" b="1" dirty="0">
                <a:latin typeface="Arial" panose="020B0604020202020204" pitchFamily="34" charset="0"/>
                <a:cs typeface="Arial" panose="020B0604020202020204" pitchFamily="34" charset="0"/>
              </a:rPr>
              <a:t>l</a:t>
            </a:r>
            <a:r>
              <a:rPr lang="es-MX" sz="1800" b="1" dirty="0" smtClean="0">
                <a:latin typeface="Arial" panose="020B0604020202020204" pitchFamily="34" charset="0"/>
                <a:cs typeface="Arial" panose="020B0604020202020204" pitchFamily="34" charset="0"/>
              </a:rPr>
              <a:t>a Protección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de los</a:t>
            </a:r>
            <a:r>
              <a:rPr lang="es-MX" sz="1800" b="1" dirty="0">
                <a:latin typeface="Arial" panose="020B0604020202020204" pitchFamily="34" charset="0"/>
                <a:cs typeface="Arial" panose="020B0604020202020204" pitchFamily="34" charset="0"/>
              </a:rPr>
              <a:t> </a:t>
            </a:r>
            <a:r>
              <a:rPr lang="es-MX" sz="1800" b="1" dirty="0" smtClean="0">
                <a:latin typeface="Arial" panose="020B0604020202020204" pitchFamily="34" charset="0"/>
                <a:cs typeface="Arial" panose="020B0604020202020204" pitchFamily="34" charset="0"/>
              </a:rPr>
              <a:t>Derechos Humanos de las</a:t>
            </a:r>
            <a:r>
              <a:rPr lang="es-MX" sz="1800" b="1" dirty="0">
                <a:latin typeface="Arial" panose="020B0604020202020204" pitchFamily="34" charset="0"/>
                <a:cs typeface="Arial" panose="020B0604020202020204" pitchFamily="34" charset="0"/>
              </a:rPr>
              <a:t> </a:t>
            </a:r>
            <a:r>
              <a:rPr lang="es-MX" sz="1800" b="1" dirty="0" smtClean="0">
                <a:latin typeface="Arial" panose="020B0604020202020204" pitchFamily="34" charset="0"/>
                <a:cs typeface="Arial" panose="020B0604020202020204" pitchFamily="34" charset="0"/>
              </a:rPr>
              <a:t>Personas Mayores</a:t>
            </a:r>
            <a:endParaRPr lang="es-MX" sz="1800" b="1" dirty="0">
              <a:latin typeface="Arial" panose="020B0604020202020204" pitchFamily="34" charset="0"/>
              <a:cs typeface="Arial" panose="020B0604020202020204" pitchFamily="34" charset="0"/>
            </a:endParaRPr>
          </a:p>
        </p:txBody>
      </p:sp>
      <p:sp>
        <p:nvSpPr>
          <p:cNvPr id="9" name="CuadroTexto 8"/>
          <p:cNvSpPr txBox="1"/>
          <p:nvPr/>
        </p:nvSpPr>
        <p:spPr>
          <a:xfrm>
            <a:off x="548764" y="6034121"/>
            <a:ext cx="2845199"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a:latin typeface="Arial" panose="020B0604020202020204" pitchFamily="34" charset="0"/>
                <a:cs typeface="Arial" panose="020B0604020202020204" pitchFamily="34" charset="0"/>
                <a:hlinkClick r:id="rId5"/>
              </a:rPr>
              <a:t>https://</a:t>
            </a:r>
            <a:r>
              <a:rPr lang="es-MX" sz="800" dirty="0" smtClean="0">
                <a:latin typeface="Arial" panose="020B0604020202020204" pitchFamily="34" charset="0"/>
                <a:cs typeface="Arial" panose="020B0604020202020204" pitchFamily="34" charset="0"/>
                <a:hlinkClick r:id="rId5"/>
              </a:rPr>
              <a:t>www.cndh.org.mx/sites/all/doc/Programas/Discapacidad/Convencion_ISPDHPM.pdf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5649" y="1534747"/>
            <a:ext cx="3986613" cy="3986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2781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401084" y="2145520"/>
            <a:ext cx="7035841" cy="3016210"/>
          </a:xfrm>
          <a:prstGeom prst="rect">
            <a:avLst/>
          </a:prstGeom>
          <a:noFill/>
        </p:spPr>
        <p:txBody>
          <a:bodyPr wrap="square" rtlCol="0">
            <a:spAutoFit/>
          </a:bodyPr>
          <a:lstStyle/>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Igualdad y no discriminación por razones de </a:t>
            </a:r>
            <a:r>
              <a:rPr lang="es-MX" sz="1900" dirty="0" smtClean="0">
                <a:latin typeface="Arial" panose="020B0604020202020204" pitchFamily="34" charset="0"/>
                <a:cs typeface="Arial" panose="020B0604020202020204" pitchFamily="34" charset="0"/>
              </a:rPr>
              <a:t>edad.</a:t>
            </a:r>
          </a:p>
          <a:p>
            <a:pPr marL="342900" indent="-342900" algn="just">
              <a:buFont typeface="Arial" panose="020B0604020202020204" pitchFamily="34" charset="0"/>
              <a:buChar char="•"/>
            </a:pPr>
            <a:r>
              <a:rPr lang="es-MX" sz="1900" dirty="0" smtClean="0">
                <a:latin typeface="Arial" panose="020B0604020202020204" pitchFamily="34" charset="0"/>
                <a:cs typeface="Arial" panose="020B0604020202020204" pitchFamily="34" charset="0"/>
              </a:rPr>
              <a:t>Derecho </a:t>
            </a:r>
            <a:r>
              <a:rPr lang="es-MX" sz="1900" dirty="0">
                <a:latin typeface="Arial" panose="020B0604020202020204" pitchFamily="34" charset="0"/>
                <a:cs typeface="Arial" panose="020B0604020202020204" pitchFamily="34" charset="0"/>
              </a:rPr>
              <a:t>a la participación e integración </a:t>
            </a:r>
            <a:r>
              <a:rPr lang="es-MX" sz="1900" dirty="0" smtClean="0">
                <a:latin typeface="Arial" panose="020B0604020202020204" pitchFamily="34" charset="0"/>
                <a:cs typeface="Arial" panose="020B0604020202020204" pitchFamily="34" charset="0"/>
              </a:rPr>
              <a:t>comunitaria</a:t>
            </a:r>
          </a:p>
          <a:p>
            <a:pPr marL="342900" indent="-342900" algn="just">
              <a:buFont typeface="Arial" panose="020B0604020202020204" pitchFamily="34" charset="0"/>
              <a:buChar char="•"/>
            </a:pPr>
            <a:r>
              <a:rPr lang="es-MX" sz="1900" dirty="0" smtClean="0">
                <a:latin typeface="Arial" panose="020B0604020202020204" pitchFamily="34" charset="0"/>
                <a:cs typeface="Arial" panose="020B0604020202020204" pitchFamily="34" charset="0"/>
              </a:rPr>
              <a:t>Derecho </a:t>
            </a:r>
            <a:r>
              <a:rPr lang="es-MX" sz="1900" dirty="0">
                <a:latin typeface="Arial" panose="020B0604020202020204" pitchFamily="34" charset="0"/>
                <a:cs typeface="Arial" panose="020B0604020202020204" pitchFamily="34" charset="0"/>
              </a:rPr>
              <a:t>a la libertad </a:t>
            </a:r>
            <a:r>
              <a:rPr lang="es-MX" sz="1900" dirty="0" smtClean="0">
                <a:latin typeface="Arial" panose="020B0604020202020204" pitchFamily="34" charset="0"/>
                <a:cs typeface="Arial" panose="020B0604020202020204" pitchFamily="34" charset="0"/>
              </a:rPr>
              <a:t>personal</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Derecho a la libertad de expresión y de opinión y al acceso a la </a:t>
            </a:r>
            <a:r>
              <a:rPr lang="es-MX" sz="1900" dirty="0" smtClean="0">
                <a:latin typeface="Arial" panose="020B0604020202020204" pitchFamily="34" charset="0"/>
                <a:cs typeface="Arial" panose="020B0604020202020204" pitchFamily="34" charset="0"/>
              </a:rPr>
              <a:t>información</a:t>
            </a:r>
          </a:p>
          <a:p>
            <a:pPr marL="342900" indent="-342900" algn="just">
              <a:buFont typeface="Arial" panose="020B0604020202020204" pitchFamily="34" charset="0"/>
              <a:buChar char="•"/>
            </a:pPr>
            <a:r>
              <a:rPr lang="es-MX" sz="1900" dirty="0" smtClean="0">
                <a:latin typeface="Arial" panose="020B0604020202020204" pitchFamily="34" charset="0"/>
                <a:cs typeface="Arial" panose="020B0604020202020204" pitchFamily="34" charset="0"/>
              </a:rPr>
              <a:t>Derecho </a:t>
            </a:r>
            <a:r>
              <a:rPr lang="es-MX" sz="1900" dirty="0">
                <a:latin typeface="Arial" panose="020B0604020202020204" pitchFamily="34" charset="0"/>
                <a:cs typeface="Arial" panose="020B0604020202020204" pitchFamily="34" charset="0"/>
              </a:rPr>
              <a:t>al </a:t>
            </a:r>
            <a:r>
              <a:rPr lang="es-MX" sz="1900" dirty="0" smtClean="0">
                <a:latin typeface="Arial" panose="020B0604020202020204" pitchFamily="34" charset="0"/>
                <a:cs typeface="Arial" panose="020B0604020202020204" pitchFamily="34" charset="0"/>
              </a:rPr>
              <a:t>trabajo</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Derecho a la accesibilidad y a la movilidad </a:t>
            </a:r>
            <a:r>
              <a:rPr lang="es-MX" sz="1900" dirty="0" smtClean="0">
                <a:latin typeface="Arial" panose="020B0604020202020204" pitchFamily="34" charset="0"/>
                <a:cs typeface="Arial" panose="020B0604020202020204" pitchFamily="34" charset="0"/>
              </a:rPr>
              <a:t>personal.</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Derechos </a:t>
            </a:r>
            <a:r>
              <a:rPr lang="es-MX" sz="1900" dirty="0" smtClean="0">
                <a:latin typeface="Arial" panose="020B0604020202020204" pitchFamily="34" charset="0"/>
                <a:cs typeface="Arial" panose="020B0604020202020204" pitchFamily="34" charset="0"/>
              </a:rPr>
              <a:t>políticos.</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Igual reconocimiento como persona ante la ley</a:t>
            </a:r>
          </a:p>
          <a:p>
            <a:pPr marL="342900" indent="-342900" algn="just">
              <a:buFont typeface="Arial" panose="020B0604020202020204" pitchFamily="34" charset="0"/>
              <a:buChar char="•"/>
            </a:pPr>
            <a:r>
              <a:rPr lang="es-MX" sz="1900" dirty="0">
                <a:latin typeface="Arial" panose="020B0604020202020204" pitchFamily="34" charset="0"/>
                <a:cs typeface="Arial" panose="020B0604020202020204" pitchFamily="34" charset="0"/>
              </a:rPr>
              <a:t>Acceso a la </a:t>
            </a:r>
            <a:r>
              <a:rPr lang="es-MX" sz="1900" dirty="0" smtClean="0">
                <a:latin typeface="Arial" panose="020B0604020202020204" pitchFamily="34" charset="0"/>
                <a:cs typeface="Arial" panose="020B0604020202020204" pitchFamily="34" charset="0"/>
              </a:rPr>
              <a:t>justicia.</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DERECHOS PROTEGIDOS</a:t>
            </a:r>
          </a:p>
        </p:txBody>
      </p:sp>
      <p:sp>
        <p:nvSpPr>
          <p:cNvPr id="9" name="CuadroTexto 8"/>
          <p:cNvSpPr txBox="1"/>
          <p:nvPr/>
        </p:nvSpPr>
        <p:spPr>
          <a:xfrm>
            <a:off x="548764" y="6034121"/>
            <a:ext cx="2845199"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t>
            </a:r>
            <a:r>
              <a:rPr lang="es-MX" sz="800" dirty="0">
                <a:latin typeface="Arial" panose="020B0604020202020204" pitchFamily="34" charset="0"/>
                <a:cs typeface="Arial" panose="020B0604020202020204" pitchFamily="34" charset="0"/>
                <a:hlinkClick r:id="rId5"/>
              </a:rPr>
              <a:t>https://</a:t>
            </a:r>
            <a:r>
              <a:rPr lang="es-MX" sz="800" dirty="0" smtClean="0">
                <a:latin typeface="Arial" panose="020B0604020202020204" pitchFamily="34" charset="0"/>
                <a:cs typeface="Arial" panose="020B0604020202020204" pitchFamily="34" charset="0"/>
                <a:hlinkClick r:id="rId5"/>
              </a:rPr>
              <a:t>www.cndh.org.mx/sites/all/doc/Programas/Discapacidad/Convencion_ISPDHPM.pdf</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p:txBody>
      </p:sp>
      <p:pic>
        <p:nvPicPr>
          <p:cNvPr id="1026" name="Picture 2" descr="Situ | Cuidados del adulto may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827" y="1827579"/>
            <a:ext cx="3808702" cy="347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47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2519495" y="1577809"/>
            <a:ext cx="5857071" cy="3754874"/>
          </a:xfrm>
          <a:prstGeom prst="rect">
            <a:avLst/>
          </a:prstGeom>
          <a:noFill/>
        </p:spPr>
        <p:txBody>
          <a:bodyPr wrap="square" rtlCol="0">
            <a:spAutoFit/>
          </a:bodyPr>
          <a:lstStyle/>
          <a:p>
            <a:pPr algn="just"/>
            <a:r>
              <a:rPr lang="es-MX" sz="1400" dirty="0" smtClean="0">
                <a:latin typeface="Arial" panose="020B0604020202020204" pitchFamily="34" charset="0"/>
                <a:cs typeface="Arial" panose="020B0604020202020204" pitchFamily="34" charset="0"/>
              </a:rPr>
              <a:t>Los </a:t>
            </a:r>
            <a:r>
              <a:rPr lang="es-MX" sz="1400" dirty="0">
                <a:latin typeface="Arial" panose="020B0604020202020204" pitchFamily="34" charset="0"/>
                <a:cs typeface="Arial" panose="020B0604020202020204" pitchFamily="34" charset="0"/>
              </a:rPr>
              <a:t>Estados Parte garantizarán a la persona mayor una participación plena y efectiva en su derecho a voto y adoptarán las siguientes medidas pertinentes para: </a:t>
            </a:r>
            <a:endParaRPr lang="es-MX" sz="1400" dirty="0" smtClean="0">
              <a:latin typeface="Arial" panose="020B0604020202020204" pitchFamily="34" charset="0"/>
              <a:cs typeface="Arial" panose="020B0604020202020204" pitchFamily="34" charset="0"/>
            </a:endParaRPr>
          </a:p>
          <a:p>
            <a:pPr algn="just"/>
            <a:endParaRPr lang="es-MX" sz="1400" dirty="0">
              <a:latin typeface="Arial" panose="020B0604020202020204" pitchFamily="34" charset="0"/>
              <a:cs typeface="Arial" panose="020B0604020202020204" pitchFamily="34" charset="0"/>
            </a:endParaRPr>
          </a:p>
          <a:p>
            <a:pPr algn="just"/>
            <a:r>
              <a:rPr lang="es-MX" sz="1400" dirty="0">
                <a:latin typeface="Arial" panose="020B0604020202020204" pitchFamily="34" charset="0"/>
                <a:cs typeface="Arial" panose="020B0604020202020204" pitchFamily="34" charset="0"/>
              </a:rPr>
              <a:t>a) Garantizar que </a:t>
            </a:r>
            <a:r>
              <a:rPr lang="es-MX" sz="1400" b="1" dirty="0">
                <a:latin typeface="Arial" panose="020B0604020202020204" pitchFamily="34" charset="0"/>
                <a:cs typeface="Arial" panose="020B0604020202020204" pitchFamily="34" charset="0"/>
              </a:rPr>
              <a:t>los procedimientos, instalaciones y materiales electorales sean adecuados, accesibles y fáciles de entender y utilizar</a:t>
            </a:r>
            <a:r>
              <a:rPr lang="es-MX" sz="1400" dirty="0">
                <a:latin typeface="Arial" panose="020B0604020202020204" pitchFamily="34" charset="0"/>
                <a:cs typeface="Arial" panose="020B0604020202020204" pitchFamily="34" charset="0"/>
              </a:rPr>
              <a:t>. </a:t>
            </a:r>
          </a:p>
          <a:p>
            <a:pPr algn="just"/>
            <a:r>
              <a:rPr lang="es-MX" sz="1400" dirty="0">
                <a:latin typeface="Arial" panose="020B0604020202020204" pitchFamily="34" charset="0"/>
                <a:cs typeface="Arial" panose="020B0604020202020204" pitchFamily="34" charset="0"/>
              </a:rPr>
              <a:t>b) Proteger </a:t>
            </a:r>
            <a:r>
              <a:rPr lang="es-MX" sz="1400" b="1" dirty="0">
                <a:latin typeface="Arial" panose="020B0604020202020204" pitchFamily="34" charset="0"/>
                <a:cs typeface="Arial" panose="020B0604020202020204" pitchFamily="34" charset="0"/>
              </a:rPr>
              <a:t>el derecho de la persona mayor a emitir su voto </a:t>
            </a:r>
            <a:r>
              <a:rPr lang="es-MX" sz="1400" dirty="0">
                <a:latin typeface="Arial" panose="020B0604020202020204" pitchFamily="34" charset="0"/>
                <a:cs typeface="Arial" panose="020B0604020202020204" pitchFamily="34" charset="0"/>
              </a:rPr>
              <a:t>en secreto en elecciones y referendos públicos, sin intimidación. </a:t>
            </a:r>
          </a:p>
          <a:p>
            <a:pPr algn="just"/>
            <a:r>
              <a:rPr lang="es-MX" sz="1400" dirty="0">
                <a:latin typeface="Arial" panose="020B0604020202020204" pitchFamily="34" charset="0"/>
                <a:cs typeface="Arial" panose="020B0604020202020204" pitchFamily="34" charset="0"/>
              </a:rPr>
              <a:t>c) Garantizar la libre </a:t>
            </a:r>
            <a:r>
              <a:rPr lang="es-MX" sz="1400" b="1" dirty="0">
                <a:latin typeface="Arial" panose="020B0604020202020204" pitchFamily="34" charset="0"/>
                <a:cs typeface="Arial" panose="020B0604020202020204" pitchFamily="34" charset="0"/>
              </a:rPr>
              <a:t>expresión de la voluntad de la persona mayor como elector y a </a:t>
            </a:r>
            <a:r>
              <a:rPr lang="es-MX" sz="1400" dirty="0">
                <a:latin typeface="Arial" panose="020B0604020202020204" pitchFamily="34" charset="0"/>
                <a:cs typeface="Arial" panose="020B0604020202020204" pitchFamily="34" charset="0"/>
              </a:rPr>
              <a:t>este fin, cuando sea necesario y con su consentimiento, permitir que una persona de su elección le preste asistencia para votar. </a:t>
            </a:r>
          </a:p>
          <a:p>
            <a:pPr algn="just"/>
            <a:r>
              <a:rPr lang="es-MX" sz="1400" dirty="0">
                <a:latin typeface="Arial" panose="020B0604020202020204" pitchFamily="34" charset="0"/>
                <a:cs typeface="Arial" panose="020B0604020202020204" pitchFamily="34" charset="0"/>
              </a:rPr>
              <a:t>d) </a:t>
            </a:r>
            <a:r>
              <a:rPr lang="es-MX" sz="1400" b="1" u="sng" dirty="0">
                <a:latin typeface="Arial" panose="020B0604020202020204" pitchFamily="34" charset="0"/>
                <a:cs typeface="Arial" panose="020B0604020202020204" pitchFamily="34" charset="0"/>
              </a:rPr>
              <a:t>Crear y fortalecer mecanismos de participación ciudadana con el objeto de incorporar en </a:t>
            </a:r>
            <a:r>
              <a:rPr lang="es-MX" sz="1400" dirty="0">
                <a:latin typeface="Arial" panose="020B0604020202020204" pitchFamily="34" charset="0"/>
                <a:cs typeface="Arial" panose="020B0604020202020204" pitchFamily="34" charset="0"/>
              </a:rPr>
              <a:t>los procesos de toma de decisión en todos los niveles de Gobierno las opiniones, aportes y demandas de la persona mayor y de sus agrupaciones y asociaciones. </a:t>
            </a: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a:latin typeface="Arial" panose="020B0604020202020204" pitchFamily="34" charset="0"/>
                <a:cs typeface="Arial" panose="020B0604020202020204" pitchFamily="34" charset="0"/>
              </a:rPr>
              <a:t>Derechos políticos</a:t>
            </a:r>
          </a:p>
        </p:txBody>
      </p:sp>
      <p:sp>
        <p:nvSpPr>
          <p:cNvPr id="9" name="CuadroTexto 8"/>
          <p:cNvSpPr txBox="1"/>
          <p:nvPr/>
        </p:nvSpPr>
        <p:spPr>
          <a:xfrm>
            <a:off x="548764" y="6034121"/>
            <a:ext cx="2845199"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Artículo 27 de la Convención Interamericana sobre la Protección de </a:t>
            </a:r>
            <a:r>
              <a:rPr lang="es-MX" sz="800" dirty="0" smtClean="0">
                <a:latin typeface="Arial" panose="020B0604020202020204" pitchFamily="34" charset="0"/>
                <a:cs typeface="Arial" panose="020B0604020202020204" pitchFamily="34" charset="0"/>
              </a:rPr>
              <a:t>los Derechos </a:t>
            </a:r>
            <a:r>
              <a:rPr lang="es-MX" sz="800" dirty="0">
                <a:latin typeface="Arial" panose="020B0604020202020204" pitchFamily="34" charset="0"/>
                <a:cs typeface="Arial" panose="020B0604020202020204" pitchFamily="34" charset="0"/>
              </a:rPr>
              <a:t>Humanos de las Personas Mayores</a:t>
            </a:r>
          </a:p>
        </p:txBody>
      </p:sp>
      <p:pic>
        <p:nvPicPr>
          <p:cNvPr id="3074" name="Picture 2" descr="CONVENCIÓN INTERAMERICANA SOBRE LA PROTECCIÓN DE LOS DERECHOS HUMANOS DE  LAS PERSONAS MAYORES (Ley 27.3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99688" y="4371520"/>
            <a:ext cx="2955735" cy="1662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67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4480"/>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814598" y="2250781"/>
            <a:ext cx="4276099" cy="2554545"/>
          </a:xfrm>
          <a:prstGeom prst="rect">
            <a:avLst/>
          </a:prstGeom>
          <a:noFill/>
        </p:spPr>
        <p:txBody>
          <a:bodyPr wrap="square" rtlCol="0">
            <a:spAutoFit/>
          </a:bodyPr>
          <a:lstStyle/>
          <a:p>
            <a:pPr lvl="0" algn="just">
              <a:buClr>
                <a:srgbClr val="000000"/>
              </a:buClr>
            </a:pPr>
            <a:r>
              <a:rPr lang="es-MX" sz="1600" kern="0" dirty="0">
                <a:solidFill>
                  <a:srgbClr val="000000"/>
                </a:solidFill>
                <a:latin typeface="Arial" panose="020B0604020202020204" pitchFamily="34" charset="0"/>
                <a:cs typeface="Arial" panose="020B0604020202020204" pitchFamily="34" charset="0"/>
                <a:sym typeface="Arial"/>
              </a:rPr>
              <a:t>Las candidaturas de las personas </a:t>
            </a:r>
            <a:r>
              <a:rPr lang="es-MX" sz="1600" kern="0" dirty="0" smtClean="0">
                <a:solidFill>
                  <a:srgbClr val="000000"/>
                </a:solidFill>
                <a:latin typeface="Arial" panose="020B0604020202020204" pitchFamily="34" charset="0"/>
                <a:cs typeface="Arial" panose="020B0604020202020204" pitchFamily="34" charset="0"/>
                <a:sym typeface="Arial"/>
              </a:rPr>
              <a:t>Adultos Mayores, </a:t>
            </a:r>
            <a:r>
              <a:rPr lang="es-MX" sz="1600" u="sng" kern="0" dirty="0">
                <a:solidFill>
                  <a:srgbClr val="000000"/>
                </a:solidFill>
                <a:latin typeface="Arial" panose="020B0604020202020204" pitchFamily="34" charset="0"/>
                <a:cs typeface="Arial" panose="020B0604020202020204" pitchFamily="34" charset="0"/>
                <a:sym typeface="Arial"/>
              </a:rPr>
              <a:t>deberán de ser acreditadas a través de los partidos políticos, candidaturas comunes y </a:t>
            </a:r>
            <a:r>
              <a:rPr lang="es-MX" sz="1600" u="sng" kern="0" dirty="0">
                <a:latin typeface="Arial" panose="020B0604020202020204" pitchFamily="34" charset="0"/>
                <a:cs typeface="Arial" panose="020B0604020202020204" pitchFamily="34" charset="0"/>
                <a:sym typeface="Arial"/>
              </a:rPr>
              <a:t>coaliciones según corresponda</a:t>
            </a:r>
            <a:r>
              <a:rPr lang="es-MX" sz="1600" kern="0" dirty="0">
                <a:latin typeface="Arial" panose="020B0604020202020204" pitchFamily="34" charset="0"/>
                <a:cs typeface="Arial" panose="020B0604020202020204" pitchFamily="34" charset="0"/>
                <a:sym typeface="Arial"/>
              </a:rPr>
              <a:t>, con la exhibición de la </a:t>
            </a:r>
            <a:r>
              <a:rPr lang="es-MX" sz="1600" b="1" kern="0" dirty="0">
                <a:latin typeface="Arial" panose="020B0604020202020204" pitchFamily="34" charset="0"/>
                <a:cs typeface="Arial" panose="020B0604020202020204" pitchFamily="34" charset="0"/>
                <a:sym typeface="Arial"/>
              </a:rPr>
              <a:t>Credencial para votar con fotografía vigente o acta de nacimiento</a:t>
            </a:r>
            <a:r>
              <a:rPr lang="es-MX" sz="1600" kern="0" dirty="0">
                <a:latin typeface="Arial" panose="020B0604020202020204" pitchFamily="34" charset="0"/>
                <a:cs typeface="Arial" panose="020B0604020202020204" pitchFamily="34" charset="0"/>
                <a:sym typeface="Arial"/>
              </a:rPr>
              <a:t>, el cual deberá ser plasmado en el Sistema de </a:t>
            </a:r>
            <a:r>
              <a:rPr lang="es-MX" sz="1600" i="1" kern="0" dirty="0">
                <a:latin typeface="Arial" panose="020B0604020202020204" pitchFamily="34" charset="0"/>
                <a:cs typeface="Arial" panose="020B0604020202020204" pitchFamily="34" charset="0"/>
                <a:sym typeface="Arial"/>
              </a:rPr>
              <a:t>Registro de </a:t>
            </a:r>
            <a:r>
              <a:rPr lang="es-MX" sz="1600" i="1" kern="0" dirty="0">
                <a:solidFill>
                  <a:srgbClr val="000000"/>
                </a:solidFill>
                <a:latin typeface="Arial" panose="020B0604020202020204" pitchFamily="34" charset="0"/>
                <a:cs typeface="Arial" panose="020B0604020202020204" pitchFamily="34" charset="0"/>
                <a:sym typeface="Arial"/>
              </a:rPr>
              <a:t>Candidaturas que emita el IMPEPAC,  que se acredita la candidatura con dicha condición.</a:t>
            </a:r>
            <a:endParaRPr lang="es-MX" sz="1600" dirty="0">
              <a:solidFill>
                <a:srgbClr val="E9E6E1"/>
              </a:solidFill>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kern="0" dirty="0">
                <a:solidFill>
                  <a:srgbClr val="000000"/>
                </a:solidFill>
                <a:latin typeface="Arial" panose="020B0604020202020204" pitchFamily="34" charset="0"/>
                <a:cs typeface="Arial" panose="020B0604020202020204" pitchFamily="34" charset="0"/>
                <a:sym typeface="Arial"/>
              </a:rPr>
              <a:t>Requisitos para los Registros de Candidaturas de las </a:t>
            </a:r>
            <a:r>
              <a:rPr lang="es-MX" sz="1800" b="1" kern="0" dirty="0" smtClean="0">
                <a:solidFill>
                  <a:srgbClr val="000000"/>
                </a:solidFill>
                <a:latin typeface="Arial" panose="020B0604020202020204" pitchFamily="34" charset="0"/>
                <a:cs typeface="Arial" panose="020B0604020202020204" pitchFamily="34" charset="0"/>
                <a:sym typeface="Arial"/>
              </a:rPr>
              <a:t>Personas Adultos Mayores </a:t>
            </a:r>
            <a:endParaRPr lang="es-MX" sz="1800" b="1" dirty="0">
              <a:latin typeface="Arial" panose="020B0604020202020204" pitchFamily="34" charset="0"/>
              <a:cs typeface="Arial" panose="020B0604020202020204" pitchFamily="34" charset="0"/>
            </a:endParaRPr>
          </a:p>
        </p:txBody>
      </p:sp>
      <p:sp>
        <p:nvSpPr>
          <p:cNvPr id="11" name="CuadroTexto 10"/>
          <p:cNvSpPr txBox="1"/>
          <p:nvPr/>
        </p:nvSpPr>
        <p:spPr>
          <a:xfrm>
            <a:off x="450443" y="6125517"/>
            <a:ext cx="2285220"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*Artículo 179 Bis del Código de Instituciones y Procedimientos Electorales para el Estado de Morelos.</a:t>
            </a:r>
          </a:p>
        </p:txBody>
      </p:sp>
      <p:pic>
        <p:nvPicPr>
          <p:cNvPr id="3" name="Imagen 2"/>
          <p:cNvPicPr>
            <a:picLocks noChangeAspect="1"/>
          </p:cNvPicPr>
          <p:nvPr/>
        </p:nvPicPr>
        <p:blipFill>
          <a:blip r:embed="rId5"/>
          <a:stretch>
            <a:fillRect/>
          </a:stretch>
        </p:blipFill>
        <p:spPr>
          <a:xfrm>
            <a:off x="1213440" y="1614670"/>
            <a:ext cx="3688365" cy="41960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1826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587064" y="1445125"/>
            <a:ext cx="9017871" cy="2092881"/>
          </a:xfrm>
          <a:prstGeom prst="rect">
            <a:avLst/>
          </a:prstGeom>
          <a:noFill/>
        </p:spPr>
        <p:txBody>
          <a:bodyPr wrap="square" rtlCol="0">
            <a:spAutoFit/>
          </a:bodyPr>
          <a:lstStyle/>
          <a:p>
            <a:pPr algn="just"/>
            <a:r>
              <a:rPr lang="es-MX" sz="1600" dirty="0" smtClean="0">
                <a:latin typeface="Arial" panose="020B0604020202020204" pitchFamily="34" charset="0"/>
                <a:cs typeface="Arial" panose="020B0604020202020204" pitchFamily="34" charset="0"/>
              </a:rPr>
              <a:t>En </a:t>
            </a:r>
            <a:r>
              <a:rPr lang="es-MX" sz="1600" dirty="0">
                <a:latin typeface="Arial" panose="020B0604020202020204" pitchFamily="34" charset="0"/>
                <a:cs typeface="Arial" panose="020B0604020202020204" pitchFamily="34" charset="0"/>
              </a:rPr>
              <a:t>sesión del Consejo Estatal </a:t>
            </a:r>
            <a:r>
              <a:rPr lang="es-MX" sz="1600" dirty="0" smtClean="0">
                <a:latin typeface="Arial" panose="020B0604020202020204" pitchFamily="34" charset="0"/>
                <a:cs typeface="Arial" panose="020B0604020202020204" pitchFamily="34" charset="0"/>
              </a:rPr>
              <a:t>Electoral </a:t>
            </a:r>
            <a:r>
              <a:rPr lang="es-MX" sz="1600" dirty="0">
                <a:latin typeface="Arial" panose="020B0604020202020204" pitchFamily="34" charset="0"/>
                <a:cs typeface="Arial" panose="020B0604020202020204" pitchFamily="34" charset="0"/>
              </a:rPr>
              <a:t>del </a:t>
            </a:r>
            <a:r>
              <a:rPr lang="es-MX" sz="1600" dirty="0" smtClean="0">
                <a:latin typeface="Arial" panose="020B0604020202020204" pitchFamily="34" charset="0"/>
                <a:cs typeface="Arial" panose="020B0604020202020204" pitchFamily="34" charset="0"/>
              </a:rPr>
              <a:t>IMPEPAC, </a:t>
            </a:r>
            <a:r>
              <a:rPr lang="es-MX" sz="1600" dirty="0">
                <a:latin typeface="Arial" panose="020B0604020202020204" pitchFamily="34" charset="0"/>
                <a:cs typeface="Arial" panose="020B0604020202020204" pitchFamily="34" charset="0"/>
              </a:rPr>
              <a:t>del </a:t>
            </a:r>
            <a:r>
              <a:rPr lang="es-MX" sz="1600" b="1" dirty="0">
                <a:latin typeface="Arial" panose="020B0604020202020204" pitchFamily="34" charset="0"/>
                <a:cs typeface="Arial" panose="020B0604020202020204" pitchFamily="34" charset="0"/>
              </a:rPr>
              <a:t>30 de diciembre de 2024 </a:t>
            </a:r>
            <a:r>
              <a:rPr lang="es-MX" sz="1600" dirty="0">
                <a:latin typeface="Arial" panose="020B0604020202020204" pitchFamily="34" charset="0"/>
                <a:cs typeface="Arial" panose="020B0604020202020204" pitchFamily="34" charset="0"/>
              </a:rPr>
              <a:t>se presentó el  </a:t>
            </a:r>
            <a:r>
              <a:rPr lang="es-MX" sz="1600" b="1" dirty="0">
                <a:latin typeface="Arial" panose="020B0604020202020204" pitchFamily="34" charset="0"/>
                <a:cs typeface="Arial" panose="020B0604020202020204" pitchFamily="34" charset="0"/>
              </a:rPr>
              <a:t>Informe Final sobre el Registro, Elección y Asignación de Candidaturas de Personas Pertenecientes a los Grupos </a:t>
            </a:r>
            <a:r>
              <a:rPr lang="es-MX" sz="1600" b="1" dirty="0" smtClean="0">
                <a:latin typeface="Arial" panose="020B0604020202020204" pitchFamily="34" charset="0"/>
                <a:cs typeface="Arial" panose="020B0604020202020204" pitchFamily="34" charset="0"/>
              </a:rPr>
              <a:t>Vulnerables, </a:t>
            </a:r>
            <a:r>
              <a:rPr lang="es-MX" sz="1600" dirty="0">
                <a:latin typeface="Arial" panose="020B0604020202020204" pitchFamily="34" charset="0"/>
                <a:cs typeface="Arial" panose="020B0604020202020204" pitchFamily="34" charset="0"/>
              </a:rPr>
              <a:t>con el objeto de visibilizar e identificar la participación y elección de las personas electas pertenecientes a los </a:t>
            </a:r>
            <a:r>
              <a:rPr lang="es-MX" sz="1600" dirty="0" smtClean="0">
                <a:latin typeface="Arial" panose="020B0604020202020204" pitchFamily="34" charset="0"/>
                <a:cs typeface="Arial" panose="020B0604020202020204" pitchFamily="34" charset="0"/>
              </a:rPr>
              <a:t>cinco </a:t>
            </a:r>
            <a:r>
              <a:rPr lang="es-MX" sz="1600" dirty="0">
                <a:latin typeface="Arial" panose="020B0604020202020204" pitchFamily="34" charset="0"/>
                <a:cs typeface="Arial" panose="020B0604020202020204" pitchFamily="34" charset="0"/>
              </a:rPr>
              <a:t>grupos (</a:t>
            </a:r>
            <a:r>
              <a:rPr lang="es-MX" sz="1600" b="1" dirty="0">
                <a:latin typeface="Arial" panose="020B0604020202020204" pitchFamily="34" charset="0"/>
                <a:cs typeface="Arial" panose="020B0604020202020204" pitchFamily="34" charset="0"/>
              </a:rPr>
              <a:t>a la población LGBTI, Personas con Discapacidad, Afrodescendientes, Adultos Mayores y Jóvenes</a:t>
            </a:r>
            <a:r>
              <a:rPr lang="es-MX" sz="1600" dirty="0">
                <a:latin typeface="Arial" panose="020B0604020202020204" pitchFamily="34" charset="0"/>
                <a:cs typeface="Arial" panose="020B0604020202020204" pitchFamily="34" charset="0"/>
              </a:rPr>
              <a:t>) en situación de vulnerabilidad en todos los cargos de elección popular en el </a:t>
            </a:r>
            <a:r>
              <a:rPr lang="es-MX" sz="1600" dirty="0" smtClean="0">
                <a:latin typeface="Arial" panose="020B0604020202020204" pitchFamily="34" charset="0"/>
                <a:cs typeface="Arial" panose="020B0604020202020204" pitchFamily="34" charset="0"/>
              </a:rPr>
              <a:t>estado </a:t>
            </a:r>
            <a:r>
              <a:rPr lang="es-MX" sz="1600" dirty="0">
                <a:latin typeface="Arial" panose="020B0604020202020204" pitchFamily="34" charset="0"/>
                <a:cs typeface="Arial" panose="020B0604020202020204" pitchFamily="34" charset="0"/>
              </a:rPr>
              <a:t>de </a:t>
            </a:r>
            <a:r>
              <a:rPr lang="es-MX" sz="1600" dirty="0" smtClean="0">
                <a:latin typeface="Arial" panose="020B0604020202020204" pitchFamily="34" charset="0"/>
                <a:cs typeface="Arial" panose="020B0604020202020204" pitchFamily="34" charset="0"/>
              </a:rPr>
              <a:t>Morelos, </a:t>
            </a:r>
            <a:r>
              <a:rPr lang="es-MX" sz="1600" dirty="0">
                <a:latin typeface="Arial" panose="020B0604020202020204" pitchFamily="34" charset="0"/>
                <a:cs typeface="Arial" panose="020B0604020202020204" pitchFamily="34" charset="0"/>
              </a:rPr>
              <a:t>en el marco del Proceso Ordinario Electoral </a:t>
            </a:r>
            <a:r>
              <a:rPr lang="es-MX" sz="1600" dirty="0" smtClean="0">
                <a:latin typeface="Arial" panose="020B0604020202020204" pitchFamily="34" charset="0"/>
                <a:cs typeface="Arial" panose="020B0604020202020204" pitchFamily="34" charset="0"/>
              </a:rPr>
              <a:t>Local, POEL 2023-2024. </a:t>
            </a:r>
          </a:p>
          <a:p>
            <a:pPr algn="just"/>
            <a:endParaRPr lang="es-MX" dirty="0">
              <a:latin typeface="Arial" panose="020B0604020202020204" pitchFamily="34" charset="0"/>
              <a:cs typeface="Arial" panose="020B0604020202020204" pitchFamily="34" charset="0"/>
            </a:endParaRPr>
          </a:p>
        </p:txBody>
      </p:sp>
      <p:grpSp>
        <p:nvGrpSpPr>
          <p:cNvPr id="13" name="Grupo 12"/>
          <p:cNvGrpSpPr/>
          <p:nvPr/>
        </p:nvGrpSpPr>
        <p:grpSpPr>
          <a:xfrm>
            <a:off x="1659706" y="3324573"/>
            <a:ext cx="4092208" cy="3161052"/>
            <a:chOff x="0" y="0"/>
            <a:chExt cx="5307614" cy="4085590"/>
          </a:xfrm>
        </p:grpSpPr>
        <p:pic>
          <p:nvPicPr>
            <p:cNvPr id="20" name="Imagen 19" descr="C:\Users\Angel.Hidalgo\Pictures\Screenshots\Captura de pantalla 2024-11-26 0950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531"/>
              <a:ext cx="2602865" cy="4029075"/>
            </a:xfrm>
            <a:prstGeom prst="rect">
              <a:avLst/>
            </a:prstGeom>
            <a:ln>
              <a:noFill/>
            </a:ln>
            <a:effectLst>
              <a:outerShdw blurRad="292100" dist="139700" dir="2700000" algn="tl" rotWithShape="0">
                <a:srgbClr val="333333">
                  <a:alpha val="65000"/>
                </a:srgbClr>
              </a:outerShdw>
            </a:effectLst>
          </p:spPr>
        </p:pic>
        <p:pic>
          <p:nvPicPr>
            <p:cNvPr id="22" name="Imagen 21" descr="C:\Users\Angel.Hidalgo\Pictures\Screenshots\Captura de pantalla 2024-11-26 0950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32689" y="0"/>
              <a:ext cx="2574925" cy="4085590"/>
            </a:xfrm>
            <a:prstGeom prst="rect">
              <a:avLst/>
            </a:prstGeom>
            <a:ln>
              <a:noFill/>
            </a:ln>
            <a:effectLst>
              <a:outerShdw blurRad="292100" dist="139700" dir="2700000" algn="tl" rotWithShape="0">
                <a:srgbClr val="333333">
                  <a:alpha val="65000"/>
                </a:srgbClr>
              </a:outerShdw>
            </a:effectLst>
          </p:spPr>
        </p:pic>
      </p:grpSp>
      <p:pic>
        <p:nvPicPr>
          <p:cNvPr id="24" name="Imagen 23" descr="C:\Users\Angel.Hidalgo\Pictures\Screenshots\Captura de pantalla 2024-11-26 095028.png"/>
          <p:cNvPicPr/>
          <p:nvPr/>
        </p:nvPicPr>
        <p:blipFill>
          <a:blip r:embed="rId6">
            <a:extLst>
              <a:ext uri="{28A0092B-C50C-407E-A947-70E740481C1C}">
                <a14:useLocalDpi xmlns:a14="http://schemas.microsoft.com/office/drawing/2010/main" val="0"/>
              </a:ext>
            </a:extLst>
          </a:blip>
          <a:srcRect/>
          <a:stretch>
            <a:fillRect/>
          </a:stretch>
        </p:blipFill>
        <p:spPr bwMode="auto">
          <a:xfrm>
            <a:off x="6349519" y="3242501"/>
            <a:ext cx="1820264" cy="3223794"/>
          </a:xfrm>
          <a:prstGeom prst="rect">
            <a:avLst/>
          </a:prstGeom>
          <a:ln>
            <a:noFill/>
          </a:ln>
          <a:effectLst>
            <a:outerShdw blurRad="292100" dist="139700" dir="2700000" algn="tl" rotWithShape="0">
              <a:srgbClr val="333333">
                <a:alpha val="65000"/>
              </a:srgbClr>
            </a:outerShdw>
          </a:effectLst>
        </p:spPr>
      </p:pic>
      <p:pic>
        <p:nvPicPr>
          <p:cNvPr id="25" name="Imagen 24" descr="C:\Users\Angel.Hidalgo\Pictures\Screenshots\Captura de pantalla 2024-11-26 095018.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4900" y="3242501"/>
            <a:ext cx="1904918" cy="3243124"/>
          </a:xfrm>
          <a:prstGeom prst="rect">
            <a:avLst/>
          </a:prstGeom>
          <a:ln>
            <a:noFill/>
          </a:ln>
          <a:effectLst>
            <a:outerShdw blurRad="292100" dist="139700" dir="2700000" algn="tl" rotWithShape="0">
              <a:srgbClr val="333333">
                <a:alpha val="65000"/>
              </a:srgbClr>
            </a:outerShdw>
          </a:effectLst>
        </p:spPr>
      </p:pic>
      <p:sp>
        <p:nvSpPr>
          <p:cNvPr id="17" name="Título 1"/>
          <p:cNvSpPr>
            <a:spLocks noGrp="1"/>
          </p:cNvSpPr>
          <p:nvPr>
            <p:ph type="title"/>
          </p:nvPr>
        </p:nvSpPr>
        <p:spPr>
          <a:xfrm>
            <a:off x="3319413" y="113212"/>
            <a:ext cx="5480275" cy="1325563"/>
          </a:xfrm>
        </p:spPr>
        <p:txBody>
          <a:bodyPr>
            <a:noAutofit/>
          </a:bodyPr>
          <a:lstStyle/>
          <a:p>
            <a:pPr algn="ctr"/>
            <a:r>
              <a:rPr lang="es-MX" sz="1800" b="1" dirty="0">
                <a:latin typeface="Arial" panose="020B0604020202020204" pitchFamily="34" charset="0"/>
                <a:cs typeface="Arial" panose="020B0604020202020204" pitchFamily="34" charset="0"/>
              </a:rPr>
              <a:t>Informe Final sobre el Registro, Elección y Asignación de Candidaturas de Personas Pertenecientes a los Grupos Vulnerables</a:t>
            </a:r>
          </a:p>
        </p:txBody>
      </p:sp>
    </p:spTree>
    <p:extLst>
      <p:ext uri="{BB962C8B-B14F-4D97-AF65-F5344CB8AC3E}">
        <p14:creationId xmlns:p14="http://schemas.microsoft.com/office/powerpoint/2010/main" val="12924174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7" name="Título 1"/>
          <p:cNvSpPr>
            <a:spLocks noGrp="1"/>
          </p:cNvSpPr>
          <p:nvPr>
            <p:ph type="title"/>
          </p:nvPr>
        </p:nvSpPr>
        <p:spPr>
          <a:xfrm>
            <a:off x="3319413" y="113212"/>
            <a:ext cx="5480275" cy="1325563"/>
          </a:xfrm>
        </p:spPr>
        <p:txBody>
          <a:bodyPr>
            <a:noAutofit/>
          </a:bodyPr>
          <a:lstStyle/>
          <a:p>
            <a:pPr algn="ctr"/>
            <a:r>
              <a:rPr lang="es-MX" sz="1800" b="1" dirty="0">
                <a:latin typeface="Arial" panose="020B0604020202020204" pitchFamily="34" charset="0"/>
                <a:cs typeface="Arial" panose="020B0604020202020204" pitchFamily="34" charset="0"/>
              </a:rPr>
              <a:t>Proceso Ordinario Electoral </a:t>
            </a:r>
            <a:r>
              <a:rPr lang="es-MX" sz="1800" b="1" dirty="0" smtClean="0">
                <a:latin typeface="Arial" panose="020B0604020202020204" pitchFamily="34" charset="0"/>
                <a:cs typeface="Arial" panose="020B0604020202020204" pitchFamily="34" charset="0"/>
              </a:rPr>
              <a:t>Local</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2023-2024</a:t>
            </a:r>
            <a:endParaRPr lang="es-MX" sz="18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759" y="1372819"/>
            <a:ext cx="5152968" cy="5198897"/>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436" y="1372819"/>
            <a:ext cx="4652248" cy="51988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1168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4601260"/>
          </a:xfrm>
          <a:prstGeom prst="rect">
            <a:avLst/>
          </a:prstGeom>
          <a:noFill/>
        </p:spPr>
        <p:txBody>
          <a:bodyPr wrap="square" rtlCol="0">
            <a:spAutoFit/>
          </a:bodyPr>
          <a:lstStyle/>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2200" dirty="0" smtClean="0">
                <a:latin typeface="Arial" panose="020B0604020202020204" pitchFamily="34" charset="0"/>
                <a:cs typeface="Arial" panose="020B0604020202020204" pitchFamily="34" charset="0"/>
              </a:rPr>
              <a:t>Continuar con el trabajo de  promoción y difusión del </a:t>
            </a:r>
            <a:r>
              <a:rPr lang="es-MX" sz="2200" b="1" dirty="0" smtClean="0">
                <a:latin typeface="Arial" panose="020B0604020202020204" pitchFamily="34" charset="0"/>
                <a:cs typeface="Arial" panose="020B0604020202020204" pitchFamily="34" charset="0"/>
              </a:rPr>
              <a:t>poder comunitario</a:t>
            </a:r>
            <a:r>
              <a:rPr lang="es-MX" sz="2200" dirty="0" smtClean="0">
                <a:latin typeface="Arial" panose="020B0604020202020204" pitchFamily="34" charset="0"/>
                <a:cs typeface="Arial" panose="020B0604020202020204" pitchFamily="34" charset="0"/>
              </a:rPr>
              <a:t> al interior y exterior de sus comunidades. </a:t>
            </a:r>
          </a:p>
          <a:p>
            <a:pPr marL="285750" indent="-285750" algn="just">
              <a:buClr>
                <a:srgbClr val="000000"/>
              </a:buClr>
              <a:buFont typeface="Arial" panose="020B0604020202020204" pitchFamily="34" charset="0"/>
              <a:buChar char="•"/>
            </a:pPr>
            <a:endParaRPr lang="es-MX" sz="22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r>
              <a:rPr lang="es-MX" sz="2200" b="1" dirty="0">
                <a:latin typeface="Arial" panose="020B0604020202020204" pitchFamily="34" charset="0"/>
                <a:cs typeface="Arial" panose="020B0604020202020204" pitchFamily="34" charset="0"/>
              </a:rPr>
              <a:t>V</a:t>
            </a:r>
            <a:r>
              <a:rPr lang="es-MX" sz="2200" b="1" dirty="0" smtClean="0">
                <a:latin typeface="Arial" panose="020B0604020202020204" pitchFamily="34" charset="0"/>
                <a:cs typeface="Arial" panose="020B0604020202020204" pitchFamily="34" charset="0"/>
              </a:rPr>
              <a:t>ínculos permanentes </a:t>
            </a:r>
            <a:r>
              <a:rPr lang="es-MX" sz="2200" dirty="0" smtClean="0">
                <a:latin typeface="Arial" panose="020B0604020202020204" pitchFamily="34" charset="0"/>
                <a:cs typeface="Arial" panose="020B0604020202020204" pitchFamily="34" charset="0"/>
              </a:rPr>
              <a:t>con </a:t>
            </a:r>
            <a:r>
              <a:rPr lang="es-MX" sz="2200" dirty="0">
                <a:latin typeface="Arial" panose="020B0604020202020204" pitchFamily="34" charset="0"/>
                <a:cs typeface="Arial" panose="020B0604020202020204" pitchFamily="34" charset="0"/>
              </a:rPr>
              <a:t>las personas que accedieron a través de una calidad de grupos </a:t>
            </a:r>
            <a:r>
              <a:rPr lang="es-MX" sz="2200" dirty="0" smtClean="0">
                <a:latin typeface="Arial" panose="020B0604020202020204" pitchFamily="34" charset="0"/>
                <a:cs typeface="Arial" panose="020B0604020202020204" pitchFamily="34" charset="0"/>
              </a:rPr>
              <a:t>vulnerables a un espacio de representación pública, con la finalidad de que trabajen </a:t>
            </a:r>
            <a:r>
              <a:rPr lang="es-MX" sz="2200" dirty="0">
                <a:latin typeface="Arial" panose="020B0604020202020204" pitchFamily="34" charset="0"/>
                <a:cs typeface="Arial" panose="020B0604020202020204" pitchFamily="34" charset="0"/>
              </a:rPr>
              <a:t>por las comunidades a las cuales representan. </a:t>
            </a:r>
            <a:endParaRPr lang="es-MX" sz="22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algn="just">
              <a:buClr>
                <a:srgbClr val="000000"/>
              </a:buClr>
            </a:pPr>
            <a:endParaRPr lang="es-MX" sz="1900" dirty="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a:latin typeface="Arial" panose="020B0604020202020204" pitchFamily="34" charset="0"/>
                <a:cs typeface="Arial" panose="020B0604020202020204" pitchFamily="34" charset="0"/>
              </a:rPr>
              <a:t>RETOS Y DESAFÍOS DE </a:t>
            </a:r>
            <a:br>
              <a:rPr lang="es-MX" sz="1800" b="1" dirty="0">
                <a:latin typeface="Arial" panose="020B0604020202020204" pitchFamily="34" charset="0"/>
                <a:cs typeface="Arial" panose="020B0604020202020204" pitchFamily="34" charset="0"/>
              </a:rPr>
            </a:br>
            <a:r>
              <a:rPr lang="es-MX" sz="1800" b="1" dirty="0">
                <a:latin typeface="Arial" panose="020B0604020202020204" pitchFamily="34" charset="0"/>
                <a:cs typeface="Arial" panose="020B0604020202020204" pitchFamily="34" charset="0"/>
              </a:rPr>
              <a:t>LAS COMUNIDADES AFROS </a:t>
            </a: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532" y="2408858"/>
            <a:ext cx="3878833" cy="3089336"/>
          </a:xfrm>
          <a:prstGeom prst="rect">
            <a:avLst/>
          </a:prstGeom>
        </p:spPr>
      </p:pic>
    </p:spTree>
    <p:extLst>
      <p:ext uri="{BB962C8B-B14F-4D97-AF65-F5344CB8AC3E}">
        <p14:creationId xmlns:p14="http://schemas.microsoft.com/office/powerpoint/2010/main" val="398541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5181391" y="1719929"/>
            <a:ext cx="6489240" cy="4062651"/>
          </a:xfrm>
          <a:prstGeom prst="rect">
            <a:avLst/>
          </a:prstGeom>
          <a:noFill/>
        </p:spPr>
        <p:txBody>
          <a:bodyPr wrap="square" rtlCol="0">
            <a:spAutoFit/>
          </a:bodyPr>
          <a:lstStyle/>
          <a:p>
            <a:pPr algn="just"/>
            <a:endParaRPr lang="es-MX" sz="22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MX" sz="2200" dirty="0" smtClean="0">
                <a:latin typeface="Arial" panose="020B0604020202020204" pitchFamily="34" charset="0"/>
                <a:cs typeface="Arial" panose="020B0604020202020204" pitchFamily="34" charset="0"/>
              </a:rPr>
              <a:t>Continuar estableciendo </a:t>
            </a:r>
            <a:r>
              <a:rPr lang="es-MX" sz="2200" dirty="0">
                <a:latin typeface="Arial" panose="020B0604020202020204" pitchFamily="34" charset="0"/>
                <a:cs typeface="Arial" panose="020B0604020202020204" pitchFamily="34" charset="0"/>
              </a:rPr>
              <a:t>vínculos interinstitucionales permanentes con los Partidos Políticos, instituciones públicas y a los enlaces de los asuntos relacionados en materia de atención a las personas de los Grupos Vulnerables y de la diversidad sexual con los Ayuntamientos de nuestra entidad, con la finalidad de capacitar, promover, sensibilizar y visibilizar los derechos de las personas de la diversidad sexual. </a:t>
            </a:r>
          </a:p>
          <a:p>
            <a:pPr algn="just"/>
            <a:r>
              <a:rPr lang="es-MX" sz="1600" dirty="0" smtClean="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Retos y Desafíos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Político-Electorales de la Diversidad Sexual </a:t>
            </a:r>
            <a:endParaRPr lang="es-MX" sz="1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39</a:t>
            </a:fld>
            <a:endParaRPr lang="es-MX"/>
          </a:p>
        </p:txBody>
      </p:sp>
      <p:pic>
        <p:nvPicPr>
          <p:cNvPr id="9" name="Picture 2" descr="https://www.materclem.es/wp-content/uploads/2021/11/image-14-11-21-10-36-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898" y="2391083"/>
            <a:ext cx="3843174" cy="330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3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4708733" y="1646634"/>
            <a:ext cx="6344859" cy="4370427"/>
          </a:xfrm>
          <a:prstGeom prst="rect">
            <a:avLst/>
          </a:prstGeom>
          <a:noFill/>
        </p:spPr>
        <p:txBody>
          <a:bodyPr wrap="square" rtlCol="0">
            <a:spAutoFit/>
          </a:bodyPr>
          <a:lstStyle/>
          <a:p>
            <a:pPr hangingPunct="0"/>
            <a:r>
              <a:rPr lang="es-MX" sz="1200" dirty="0">
                <a:latin typeface="Arial" panose="020B0604020202020204" pitchFamily="34" charset="0"/>
                <a:cs typeface="Arial" panose="020B0604020202020204" pitchFamily="34" charset="0"/>
              </a:rPr>
              <a:t> </a:t>
            </a:r>
          </a:p>
          <a:p>
            <a:pPr algn="just" hangingPunct="0"/>
            <a:r>
              <a:rPr lang="es-MX" dirty="0">
                <a:latin typeface="Arial" panose="020B0604020202020204" pitchFamily="34" charset="0"/>
                <a:cs typeface="Arial" panose="020B0604020202020204" pitchFamily="34" charset="0"/>
              </a:rPr>
              <a:t> </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Constitución Política del Estado Libre y Soberano de Morelos.</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Código de Instituciones y Procedimientos Electorales para el Estado de Morelos. </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Ley para Prevenir y Eliminar la Discriminación en el Estado de Morelos.</a:t>
            </a:r>
          </a:p>
          <a:p>
            <a:pPr marL="171450" lvl="0" indent="-171450" algn="just" hangingPunct="0">
              <a:buFont typeface="Wingdings" panose="05000000000000000000" pitchFamily="2" charset="2"/>
              <a:buChar char="ü"/>
            </a:pPr>
            <a:r>
              <a:rPr lang="es-419" dirty="0">
                <a:latin typeface="Arial" panose="020B0604020202020204" pitchFamily="34" charset="0"/>
                <a:cs typeface="Arial" panose="020B0604020202020204" pitchFamily="34" charset="0"/>
              </a:rPr>
              <a:t>Ley para la Inclusión al Desarrollo de las Personas con Discapacidad del Estado de </a:t>
            </a:r>
            <a:r>
              <a:rPr lang="es-419" dirty="0" smtClean="0">
                <a:latin typeface="Arial" panose="020B0604020202020204" pitchFamily="34" charset="0"/>
                <a:cs typeface="Arial" panose="020B0604020202020204" pitchFamily="34" charset="0"/>
              </a:rPr>
              <a:t>Morelos</a:t>
            </a:r>
          </a:p>
          <a:p>
            <a:pPr marL="171450" lvl="0" indent="-171450" algn="just" hangingPunct="0">
              <a:buFont typeface="Wingdings" panose="05000000000000000000" pitchFamily="2" charset="2"/>
              <a:buChar char="ü"/>
            </a:pPr>
            <a:r>
              <a:rPr lang="es-MX" dirty="0">
                <a:latin typeface="Arial" panose="020B0604020202020204" pitchFamily="34" charset="0"/>
                <a:cs typeface="Arial" panose="020B0604020202020204" pitchFamily="34" charset="0"/>
              </a:rPr>
              <a:t>Ley de las Personas Adolescentes y Jóvenes en el Estado de </a:t>
            </a:r>
            <a:r>
              <a:rPr lang="es-MX" dirty="0" smtClean="0">
                <a:latin typeface="Arial" panose="020B0604020202020204" pitchFamily="34" charset="0"/>
                <a:cs typeface="Arial" panose="020B0604020202020204" pitchFamily="34" charset="0"/>
              </a:rPr>
              <a:t>Morelos. </a:t>
            </a: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 </a:t>
            </a:r>
          </a:p>
          <a:p>
            <a:r>
              <a:rPr lang="es-ES" sz="1600" dirty="0"/>
              <a:t> </a:t>
            </a:r>
            <a:endParaRPr lang="es-MX" sz="1600" dirty="0"/>
          </a:p>
          <a:p>
            <a:pPr algn="just"/>
            <a:r>
              <a:rPr lang="es-MX" sz="1600" dirty="0" smtClean="0">
                <a:latin typeface="Arial" panose="020B0604020202020204" pitchFamily="34" charset="0"/>
                <a:cs typeface="Arial" panose="020B0604020202020204" pitchFamily="34" charset="0"/>
              </a:rPr>
              <a:t> </a:t>
            </a: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3319413" y="113212"/>
            <a:ext cx="5480275" cy="1325563"/>
          </a:xfrm>
        </p:spPr>
        <p:txBody>
          <a:bodyPr>
            <a:noAutofit/>
          </a:bodyPr>
          <a:lstStyle/>
          <a:p>
            <a:pPr algn="ctr"/>
            <a:r>
              <a:rPr lang="es-MX" sz="1800" b="1" dirty="0" smtClean="0">
                <a:latin typeface="Arial" panose="020B0604020202020204" pitchFamily="34" charset="0"/>
                <a:cs typeface="Arial" panose="020B0604020202020204" pitchFamily="34" charset="0"/>
              </a:rPr>
              <a:t>Marco Jurídico local  </a:t>
            </a:r>
            <a:endParaRPr lang="es-MX" sz="1800" b="1" dirty="0">
              <a:latin typeface="Arial" panose="020B0604020202020204" pitchFamily="34" charset="0"/>
              <a:cs typeface="Arial" panose="020B0604020202020204" pitchFamily="34" charset="0"/>
            </a:endParaRPr>
          </a:p>
        </p:txBody>
      </p:sp>
      <p:pic>
        <p:nvPicPr>
          <p:cNvPr id="9" name="Google Shape;4463;p24"/>
          <p:cNvPicPr preferRelativeResize="0">
            <a:picLocks/>
          </p:cNvPicPr>
          <p:nvPr/>
        </p:nvPicPr>
        <p:blipFill rotWithShape="1">
          <a:blip r:embed="rId4">
            <a:alphaModFix/>
          </a:blip>
          <a:srcRect l="15580" r="15573"/>
          <a:stretch/>
        </p:blipFill>
        <p:spPr>
          <a:xfrm>
            <a:off x="256186" y="1003747"/>
            <a:ext cx="3894900" cy="5656200"/>
          </a:xfrm>
          <a:prstGeom prst="rect">
            <a:avLst/>
          </a:prstGeom>
          <a:noFill/>
          <a:ln>
            <a:noFill/>
          </a:ln>
        </p:spPr>
      </p:pic>
    </p:spTree>
    <p:extLst>
      <p:ext uri="{BB962C8B-B14F-4D97-AF65-F5344CB8AC3E}">
        <p14:creationId xmlns:p14="http://schemas.microsoft.com/office/powerpoint/2010/main" val="3369343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658950" y="2007582"/>
            <a:ext cx="6357147" cy="3293209"/>
          </a:xfrm>
          <a:prstGeom prst="rect">
            <a:avLst/>
          </a:prstGeom>
          <a:noFill/>
        </p:spPr>
        <p:txBody>
          <a:bodyPr wrap="square" rtlCol="0">
            <a:spAutoFit/>
          </a:bodyPr>
          <a:lstStyle/>
          <a:p>
            <a:pPr marL="285750" indent="-285750" algn="just">
              <a:buFont typeface="Arial" panose="020B0604020202020204" pitchFamily="34" charset="0"/>
              <a:buChar char="•"/>
            </a:pPr>
            <a:r>
              <a:rPr lang="es-MX" sz="2200" dirty="0" smtClean="0">
                <a:latin typeface="Arial" panose="020B0604020202020204" pitchFamily="34" charset="0"/>
                <a:cs typeface="Arial" panose="020B0604020202020204" pitchFamily="34" charset="0"/>
              </a:rPr>
              <a:t>La </a:t>
            </a:r>
            <a:r>
              <a:rPr lang="es-MX" sz="2200" dirty="0">
                <a:latin typeface="Arial" panose="020B0604020202020204" pitchFamily="34" charset="0"/>
                <a:cs typeface="Arial" panose="020B0604020202020204" pitchFamily="34" charset="0"/>
              </a:rPr>
              <a:t>falta de accesibilidad al interior de las instituciones en las cuales las personas </a:t>
            </a:r>
            <a:r>
              <a:rPr lang="es-MX" sz="2200" dirty="0" smtClean="0">
                <a:latin typeface="Arial" panose="020B0604020202020204" pitchFamily="34" charset="0"/>
                <a:cs typeface="Arial" panose="020B0604020202020204" pitchFamily="34" charset="0"/>
              </a:rPr>
              <a:t>con </a:t>
            </a:r>
            <a:r>
              <a:rPr lang="es-MX" sz="2200" dirty="0">
                <a:latin typeface="Arial" panose="020B0604020202020204" pitchFamily="34" charset="0"/>
                <a:cs typeface="Arial" panose="020B0604020202020204" pitchFamily="34" charset="0"/>
              </a:rPr>
              <a:t>discapacidad se encuentran ejerciendo el cargo.  </a:t>
            </a:r>
            <a:endParaRPr lang="es-MX"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MX"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200" dirty="0" smtClean="0">
                <a:latin typeface="Arial" panose="020B0604020202020204" pitchFamily="34" charset="0"/>
                <a:cs typeface="Arial" panose="020B0604020202020204" pitchFamily="34" charset="0"/>
              </a:rPr>
              <a:t>Que </a:t>
            </a:r>
            <a:r>
              <a:rPr lang="es-MX" sz="2200" dirty="0">
                <a:latin typeface="Arial" panose="020B0604020202020204" pitchFamily="34" charset="0"/>
                <a:cs typeface="Arial" panose="020B0604020202020204" pitchFamily="34" charset="0"/>
              </a:rPr>
              <a:t>toda la información relativa al registro de personas con discapacidad sea de carácter público y de fácil acceso y comprensión</a:t>
            </a:r>
            <a:r>
              <a:rPr lang="es-MX" sz="2200"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latin typeface="Arial" panose="020B0604020202020204" pitchFamily="34" charset="0"/>
                <a:cs typeface="Arial" panose="020B0604020202020204" pitchFamily="34" charset="0"/>
              </a:rPr>
              <a:t>Obstáculos</a:t>
            </a:r>
            <a:r>
              <a:rPr lang="es-MX" sz="1800" b="1" dirty="0">
                <a:latin typeface="Arial" panose="020B0604020202020204" pitchFamily="34" charset="0"/>
                <a:cs typeface="Arial" panose="020B0604020202020204" pitchFamily="34" charset="0"/>
              </a:rPr>
              <a:t>, retos y barreras </a:t>
            </a:r>
            <a:r>
              <a:rPr lang="es-MX" sz="1800" b="1" dirty="0" smtClean="0">
                <a:latin typeface="Arial" panose="020B0604020202020204" pitchFamily="34" charset="0"/>
                <a:cs typeface="Arial" panose="020B0604020202020204" pitchFamily="34" charset="0"/>
              </a:rPr>
              <a:t>de las</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 personas con Discapacidad</a:t>
            </a:r>
            <a:endParaRPr lang="es-MX" sz="1800" b="1"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E0FA0DA3-0F5C-B84D-9D5F-C5059644BF98}" type="slidenum">
              <a:rPr lang="es-MX" smtClean="0"/>
              <a:t>40</a:t>
            </a:fld>
            <a:endParaRPr lang="es-MX"/>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7726" y="1600814"/>
            <a:ext cx="4438641" cy="4438641"/>
          </a:xfrm>
          <a:prstGeom prst="rect">
            <a:avLst/>
          </a:prstGeom>
        </p:spPr>
      </p:pic>
    </p:spTree>
    <p:extLst>
      <p:ext uri="{BB962C8B-B14F-4D97-AF65-F5344CB8AC3E}">
        <p14:creationId xmlns:p14="http://schemas.microsoft.com/office/powerpoint/2010/main" val="4195652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4478149"/>
          </a:xfrm>
          <a:prstGeom prst="rect">
            <a:avLst/>
          </a:prstGeom>
          <a:noFill/>
        </p:spPr>
        <p:txBody>
          <a:bodyPr wrap="square" rtlCol="0">
            <a:spAutoFit/>
          </a:bodyPr>
          <a:lstStyle/>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a:latin typeface="Arial" panose="020B0604020202020204" pitchFamily="34" charset="0"/>
                <a:cs typeface="Arial" panose="020B0604020202020204" pitchFamily="34" charset="0"/>
              </a:rPr>
              <a:t>O</a:t>
            </a:r>
            <a:r>
              <a:rPr lang="es-MX" sz="1900" dirty="0" smtClean="0">
                <a:latin typeface="Arial" panose="020B0604020202020204" pitchFamily="34" charset="0"/>
                <a:cs typeface="Arial" panose="020B0604020202020204" pitchFamily="34" charset="0"/>
              </a:rPr>
              <a:t>bstáculos o factores, tanto internos (indiferencia</a:t>
            </a:r>
            <a:r>
              <a:rPr lang="es-MX" sz="1900" dirty="0">
                <a:latin typeface="Arial" panose="020B0604020202020204" pitchFamily="34" charset="0"/>
                <a:cs typeface="Arial" panose="020B0604020202020204" pitchFamily="34" charset="0"/>
              </a:rPr>
              <a:t>, apatía) como externos </a:t>
            </a:r>
            <a:r>
              <a:rPr lang="es-MX" sz="1900" dirty="0" smtClean="0">
                <a:latin typeface="Arial" panose="020B0604020202020204" pitchFamily="34" charset="0"/>
                <a:cs typeface="Arial" panose="020B0604020202020204" pitchFamily="34" charset="0"/>
              </a:rPr>
              <a:t>que inhiben </a:t>
            </a:r>
            <a:r>
              <a:rPr lang="es-MX" sz="1900" dirty="0">
                <a:latin typeface="Arial" panose="020B0604020202020204" pitchFamily="34" charset="0"/>
                <a:cs typeface="Arial" panose="020B0604020202020204" pitchFamily="34" charset="0"/>
              </a:rPr>
              <a:t>o limitan la participación de los jóvenes en la vida </a:t>
            </a:r>
            <a:r>
              <a:rPr lang="es-MX" sz="1900" dirty="0" smtClean="0">
                <a:latin typeface="Arial" panose="020B0604020202020204" pitchFamily="34" charset="0"/>
                <a:cs typeface="Arial" panose="020B0604020202020204" pitchFamily="34" charset="0"/>
              </a:rPr>
              <a:t>pública.</a:t>
            </a:r>
          </a:p>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smtClean="0">
                <a:latin typeface="Arial" panose="020B0604020202020204" pitchFamily="34" charset="0"/>
                <a:cs typeface="Arial" panose="020B0604020202020204" pitchFamily="34" charset="0"/>
              </a:rPr>
              <a:t>La formación y capacitación de las y los jóvenes al interior de los partidos políticos. </a:t>
            </a:r>
            <a:endParaRPr lang="es-MX" sz="1900" dirty="0">
              <a:latin typeface="Arial" panose="020B0604020202020204" pitchFamily="34" charset="0"/>
              <a:cs typeface="Arial" panose="020B0604020202020204" pitchFamily="34" charset="0"/>
            </a:endParaRPr>
          </a:p>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a:latin typeface="Arial" panose="020B0604020202020204" pitchFamily="34" charset="0"/>
                <a:cs typeface="Arial" panose="020B0604020202020204" pitchFamily="34" charset="0"/>
              </a:rPr>
              <a:t>¿</a:t>
            </a:r>
            <a:r>
              <a:rPr lang="es-MX" sz="1900" dirty="0" smtClean="0">
                <a:latin typeface="Arial" panose="020B0604020202020204" pitchFamily="34" charset="0"/>
                <a:cs typeface="Arial" panose="020B0604020202020204" pitchFamily="34" charset="0"/>
              </a:rPr>
              <a:t>La </a:t>
            </a:r>
            <a:r>
              <a:rPr lang="es-MX" sz="1900" dirty="0">
                <a:latin typeface="Arial" panose="020B0604020202020204" pitchFamily="34" charset="0"/>
                <a:cs typeface="Arial" panose="020B0604020202020204" pitchFamily="34" charset="0"/>
              </a:rPr>
              <a:t>falta de experiencia </a:t>
            </a:r>
            <a:r>
              <a:rPr lang="es-MX" sz="1900" dirty="0" smtClean="0">
                <a:latin typeface="Arial" panose="020B0604020202020204" pitchFamily="34" charset="0"/>
                <a:cs typeface="Arial" panose="020B0604020202020204" pitchFamily="34" charset="0"/>
              </a:rPr>
              <a:t>NO DEBE SER un </a:t>
            </a:r>
            <a:r>
              <a:rPr lang="es-MX" sz="1900" dirty="0">
                <a:latin typeface="Arial" panose="020B0604020202020204" pitchFamily="34" charset="0"/>
                <a:cs typeface="Arial" panose="020B0604020202020204" pitchFamily="34" charset="0"/>
              </a:rPr>
              <a:t>criterio para no participar en las cuestiones político electorales? </a:t>
            </a:r>
          </a:p>
          <a:p>
            <a:pPr algn="just">
              <a:buClr>
                <a:srgbClr val="000000"/>
              </a:buClr>
            </a:pPr>
            <a:endParaRPr lang="es-MX" sz="1900" dirty="0">
              <a:latin typeface="Arial" panose="020B0604020202020204" pitchFamily="34" charset="0"/>
              <a:cs typeface="Arial" panose="020B0604020202020204" pitchFamily="34" charset="0"/>
            </a:endParaRPr>
          </a:p>
          <a:p>
            <a:pPr algn="just">
              <a:buClr>
                <a:srgbClr val="000000"/>
              </a:buClr>
            </a:pPr>
            <a:r>
              <a:rPr lang="es-MX" sz="1900" dirty="0">
                <a:latin typeface="Arial" panose="020B0604020202020204" pitchFamily="34" charset="0"/>
                <a:cs typeface="Arial" panose="020B0604020202020204" pitchFamily="34" charset="0"/>
              </a:rPr>
              <a:t>La influencia de la era </a:t>
            </a:r>
            <a:r>
              <a:rPr lang="es-MX" sz="1900" dirty="0" smtClean="0">
                <a:latin typeface="Arial" panose="020B0604020202020204" pitchFamily="34" charset="0"/>
                <a:cs typeface="Arial" panose="020B0604020202020204" pitchFamily="34" charset="0"/>
              </a:rPr>
              <a:t>digital en </a:t>
            </a:r>
            <a:r>
              <a:rPr lang="es-MX" sz="1900" dirty="0">
                <a:latin typeface="Arial" panose="020B0604020202020204" pitchFamily="34" charset="0"/>
                <a:cs typeface="Arial" panose="020B0604020202020204" pitchFamily="34" charset="0"/>
              </a:rPr>
              <a:t>la comunicación política</a:t>
            </a:r>
          </a:p>
          <a:p>
            <a:pPr algn="just">
              <a:buClr>
                <a:srgbClr val="000000"/>
              </a:buClr>
            </a:pPr>
            <a:r>
              <a:rPr lang="es-MX" sz="1900" dirty="0">
                <a:latin typeface="Arial" panose="020B0604020202020204" pitchFamily="34" charset="0"/>
                <a:cs typeface="Arial" panose="020B0604020202020204" pitchFamily="34" charset="0"/>
              </a:rPr>
              <a:t>y la participación </a:t>
            </a:r>
            <a:r>
              <a:rPr lang="es-MX" sz="1900" dirty="0" smtClean="0">
                <a:latin typeface="Arial" panose="020B0604020202020204" pitchFamily="34" charset="0"/>
                <a:cs typeface="Arial" panose="020B0604020202020204" pitchFamily="34" charset="0"/>
              </a:rPr>
              <a:t>ciudadana de las Juventudes. </a:t>
            </a:r>
            <a:endParaRPr lang="es-MX" sz="1900" dirty="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smtClean="0">
                <a:latin typeface="Arial" panose="020B0604020202020204" pitchFamily="34" charset="0"/>
                <a:cs typeface="Arial" panose="020B0604020202020204" pitchFamily="34" charset="0"/>
              </a:rPr>
              <a:t>Retos y Desafíos de </a:t>
            </a:r>
            <a:r>
              <a:rPr lang="es-MX" sz="1800" b="1" dirty="0">
                <a:latin typeface="Arial" panose="020B0604020202020204" pitchFamily="34" charset="0"/>
                <a:cs typeface="Arial" panose="020B0604020202020204" pitchFamily="34" charset="0"/>
              </a:rPr>
              <a:t>l</a:t>
            </a:r>
            <a:r>
              <a:rPr lang="es-MX" sz="1800" b="1" dirty="0" smtClean="0">
                <a:latin typeface="Arial" panose="020B0604020202020204" pitchFamily="34" charset="0"/>
                <a:cs typeface="Arial" panose="020B0604020202020204" pitchFamily="34" charset="0"/>
              </a:rPr>
              <a:t>a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Participación Política de</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 las Juventudes</a:t>
            </a:r>
            <a:endParaRPr lang="es-MX" sz="1800" b="1" dirty="0">
              <a:latin typeface="Arial" panose="020B0604020202020204" pitchFamily="34" charset="0"/>
              <a:cs typeface="Arial" panose="020B0604020202020204" pitchFamily="34" charset="0"/>
            </a:endParaRPr>
          </a:p>
        </p:txBody>
      </p:sp>
      <p:pic>
        <p:nvPicPr>
          <p:cNvPr id="3074" name="Picture 2" descr="Smilling feliz personas jóvenes bailando en la fiesta de navidad. Conjunto  de personas vector de dibujos animados | Vector Prem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532" y="2342015"/>
            <a:ext cx="4246135" cy="3187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612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a16="http://schemas.microsoft.com/office/drawing/2014/main" xmlns=""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9127" y="273839"/>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769274" y="1382324"/>
            <a:ext cx="6759258" cy="3985706"/>
          </a:xfrm>
          <a:prstGeom prst="rect">
            <a:avLst/>
          </a:prstGeom>
          <a:noFill/>
        </p:spPr>
        <p:txBody>
          <a:bodyPr wrap="square" rtlCol="0">
            <a:spAutoFit/>
          </a:bodyPr>
          <a:lstStyle/>
          <a:p>
            <a:pPr algn="just">
              <a:buClr>
                <a:srgbClr val="000000"/>
              </a:buClr>
            </a:pPr>
            <a:endParaRPr lang="es-MX" sz="1900" dirty="0">
              <a:latin typeface="Arial" panose="020B0604020202020204" pitchFamily="34" charset="0"/>
              <a:cs typeface="Arial" panose="020B0604020202020204" pitchFamily="34" charset="0"/>
            </a:endParaRPr>
          </a:p>
          <a:p>
            <a:pPr marL="342900" indent="-342900" algn="just">
              <a:buClr>
                <a:srgbClr val="000000"/>
              </a:buClr>
              <a:buFont typeface="Wingdings" panose="05000000000000000000" pitchFamily="2" charset="2"/>
              <a:buChar char="ü"/>
            </a:pPr>
            <a:r>
              <a:rPr lang="es-MX" sz="1900" dirty="0" smtClean="0">
                <a:latin typeface="Arial" panose="020B0604020202020204" pitchFamily="34" charset="0"/>
                <a:cs typeface="Arial" panose="020B0604020202020204" pitchFamily="34" charset="0"/>
              </a:rPr>
              <a:t>Fortalecimiento en el manejo de </a:t>
            </a:r>
            <a:r>
              <a:rPr lang="es-MX" sz="1900" dirty="0">
                <a:latin typeface="Arial" panose="020B0604020202020204" pitchFamily="34" charset="0"/>
                <a:cs typeface="Arial" panose="020B0604020202020204" pitchFamily="34" charset="0"/>
              </a:rPr>
              <a:t>las redes sociales y tecnologías de la información </a:t>
            </a:r>
            <a:r>
              <a:rPr lang="es-MX" sz="1900" dirty="0" smtClean="0">
                <a:latin typeface="Arial" panose="020B0604020202020204" pitchFamily="34" charset="0"/>
                <a:cs typeface="Arial" panose="020B0604020202020204" pitchFamily="34" charset="0"/>
              </a:rPr>
              <a:t>para generar acercamiento hacia las plataformas </a:t>
            </a:r>
            <a:r>
              <a:rPr lang="es-MX" sz="1900" dirty="0">
                <a:latin typeface="Arial" panose="020B0604020202020204" pitchFamily="34" charset="0"/>
                <a:cs typeface="Arial" panose="020B0604020202020204" pitchFamily="34" charset="0"/>
              </a:rPr>
              <a:t>y propuestas </a:t>
            </a:r>
            <a:r>
              <a:rPr lang="es-MX" sz="1900" dirty="0" smtClean="0">
                <a:latin typeface="Arial" panose="020B0604020202020204" pitchFamily="34" charset="0"/>
                <a:cs typeface="Arial" panose="020B0604020202020204" pitchFamily="34" charset="0"/>
              </a:rPr>
              <a:t>electorales.</a:t>
            </a:r>
          </a:p>
          <a:p>
            <a:pPr marL="342900" indent="-342900" algn="just">
              <a:buClr>
                <a:srgbClr val="000000"/>
              </a:buClr>
              <a:buFont typeface="Wingdings" panose="05000000000000000000" pitchFamily="2" charset="2"/>
              <a:buChar char="ü"/>
            </a:pPr>
            <a:endParaRPr lang="es-MX" sz="19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Mayor pertenencia y representación </a:t>
            </a:r>
            <a:r>
              <a:rPr lang="es-ES" sz="2000" dirty="0">
                <a:latin typeface="Arial" panose="020B0604020202020204" pitchFamily="34" charset="0"/>
                <a:cs typeface="Arial" panose="020B0604020202020204" pitchFamily="34" charset="0"/>
              </a:rPr>
              <a:t>de personas adultas mayores en espacios de toma de decisiones. </a:t>
            </a:r>
            <a:endParaRPr lang="es-ES" sz="2000" dirty="0" smtClean="0">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ü"/>
            </a:pPr>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r>
              <a:rPr lang="es-ES" sz="2000" dirty="0">
                <a:latin typeface="Arial" panose="020B0604020202020204" pitchFamily="34" charset="0"/>
                <a:cs typeface="Arial" panose="020B0604020202020204" pitchFamily="34" charset="0"/>
              </a:rPr>
              <a:t>Políticas públicas limitadas, a efecto de que las personas adultas mayores que ejerzan un cargo promuevan la participación del </a:t>
            </a:r>
            <a:r>
              <a:rPr lang="es-ES" sz="2000" dirty="0" smtClean="0">
                <a:latin typeface="Arial" panose="020B0604020202020204" pitchFamily="34" charset="0"/>
                <a:cs typeface="Arial" panose="020B0604020202020204" pitchFamily="34" charset="0"/>
              </a:rPr>
              <a:t>gremio. </a:t>
            </a: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smtClean="0">
              <a:latin typeface="Arial" panose="020B0604020202020204" pitchFamily="34" charset="0"/>
              <a:cs typeface="Arial" panose="020B0604020202020204" pitchFamily="34" charset="0"/>
            </a:endParaRPr>
          </a:p>
          <a:p>
            <a:pPr marL="285750" indent="-285750" algn="just">
              <a:buClr>
                <a:srgbClr val="000000"/>
              </a:buClr>
              <a:buFont typeface="Arial" panose="020B0604020202020204" pitchFamily="34" charset="0"/>
              <a:buChar char="•"/>
            </a:pPr>
            <a:endParaRPr lang="es-MX" sz="1900"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727311" y="245768"/>
            <a:ext cx="5557175" cy="1097570"/>
          </a:xfrm>
        </p:spPr>
        <p:txBody>
          <a:bodyPr>
            <a:noAutofit/>
          </a:bodyPr>
          <a:lstStyle/>
          <a:p>
            <a:pPr algn="ctr"/>
            <a:r>
              <a:rPr lang="es-MX" sz="1800" b="1" dirty="0" smtClean="0">
                <a:latin typeface="Arial" panose="020B0604020202020204" pitchFamily="34" charset="0"/>
                <a:cs typeface="Arial" panose="020B0604020202020204" pitchFamily="34" charset="0"/>
              </a:rPr>
              <a:t>Principales Obstáculos, Retos y Barreras </a:t>
            </a:r>
            <a:br>
              <a:rPr lang="es-MX" sz="1800" b="1" dirty="0" smtClean="0">
                <a:latin typeface="Arial" panose="020B0604020202020204" pitchFamily="34" charset="0"/>
                <a:cs typeface="Arial" panose="020B0604020202020204" pitchFamily="34" charset="0"/>
              </a:rPr>
            </a:br>
            <a:r>
              <a:rPr lang="es-MX" sz="1800" b="1" dirty="0" smtClean="0">
                <a:latin typeface="Arial" panose="020B0604020202020204" pitchFamily="34" charset="0"/>
                <a:cs typeface="Arial" panose="020B0604020202020204" pitchFamily="34" charset="0"/>
              </a:rPr>
              <a:t>de </a:t>
            </a:r>
            <a:r>
              <a:rPr lang="es-MX" sz="1800" b="1" dirty="0">
                <a:latin typeface="Arial" panose="020B0604020202020204" pitchFamily="34" charset="0"/>
                <a:cs typeface="Arial" panose="020B0604020202020204" pitchFamily="34" charset="0"/>
              </a:rPr>
              <a:t>l</a:t>
            </a:r>
            <a:r>
              <a:rPr lang="es-MX" sz="1800" b="1" dirty="0" smtClean="0">
                <a:latin typeface="Arial" panose="020B0604020202020204" pitchFamily="34" charset="0"/>
                <a:cs typeface="Arial" panose="020B0604020202020204" pitchFamily="34" charset="0"/>
              </a:rPr>
              <a:t>os Adultos Mayores </a:t>
            </a:r>
            <a:endParaRPr lang="es-MX" sz="1800" b="1" dirty="0">
              <a:latin typeface="Arial" panose="020B0604020202020204" pitchFamily="34" charset="0"/>
              <a:cs typeface="Arial" panose="020B0604020202020204" pitchFamily="34" charset="0"/>
            </a:endParaRPr>
          </a:p>
        </p:txBody>
      </p:sp>
      <p:pic>
        <p:nvPicPr>
          <p:cNvPr id="1026" name="Picture 2" descr="Imágenes de Grupo personas mayores dibujo - Descarga gratuita en Freep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8173" y="2243043"/>
            <a:ext cx="4285281" cy="2067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7731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077142" y="4603248"/>
            <a:ext cx="5542059" cy="1200329"/>
          </a:xfrm>
          <a:prstGeom prst="rect">
            <a:avLst/>
          </a:prstGeom>
          <a:noFill/>
        </p:spPr>
        <p:txBody>
          <a:bodyPr wrap="square" rtlCol="0">
            <a:spAutoFit/>
          </a:bodyPr>
          <a:lstStyle/>
          <a:p>
            <a:pPr algn="ctr"/>
            <a:r>
              <a:rPr lang="es-MX" sz="7200" b="1" dirty="0" smtClean="0">
                <a:latin typeface="Gilroy-Bold" panose="00000800000000000000" pitchFamily="2" charset="0"/>
              </a:rPr>
              <a:t>¡Gracias!</a:t>
            </a:r>
            <a:endParaRPr lang="es-MX" sz="72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2648" y="13685"/>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294705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070847967"/>
              </p:ext>
            </p:extLst>
          </p:nvPr>
        </p:nvGraphicFramePr>
        <p:xfrm>
          <a:off x="2081597" y="979138"/>
          <a:ext cx="7588201" cy="4860273"/>
        </p:xfrm>
        <a:graphic>
          <a:graphicData uri="http://schemas.openxmlformats.org/drawingml/2006/table">
            <a:tbl>
              <a:tblPr firstRow="1" firstCol="1" bandRow="1">
                <a:tableStyleId>{5C22544A-7EE6-4342-B048-85BDC9FD1C3A}</a:tableStyleId>
              </a:tblPr>
              <a:tblGrid>
                <a:gridCol w="1768515"/>
                <a:gridCol w="5819686"/>
              </a:tblGrid>
              <a:tr h="217817">
                <a:tc>
                  <a:txBody>
                    <a:bodyPr/>
                    <a:lstStyle/>
                    <a:p>
                      <a:pPr algn="ctr">
                        <a:lnSpc>
                          <a:spcPct val="150000"/>
                        </a:lnSpc>
                        <a:spcAft>
                          <a:spcPts val="0"/>
                        </a:spcAft>
                      </a:pPr>
                      <a:r>
                        <a:rPr lang="es-ES" sz="1100" dirty="0">
                          <a:effectLst/>
                          <a:latin typeface="Arial" panose="020B0604020202020204" pitchFamily="34" charset="0"/>
                          <a:cs typeface="Arial" panose="020B0604020202020204" pitchFamily="34" charset="0"/>
                        </a:rPr>
                        <a:t>TÉRMINO:</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SIGNIFICADO: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21716">
                <a:tc>
                  <a:txBody>
                    <a:bodyPr/>
                    <a:lstStyle/>
                    <a:p>
                      <a:pPr marR="35560" algn="ctr">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Adulto mayor</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a:effectLst/>
                          <a:latin typeface="Arial" panose="020B0604020202020204" pitchFamily="34" charset="0"/>
                          <a:cs typeface="Arial" panose="020B0604020202020204" pitchFamily="34" charset="0"/>
                        </a:rPr>
                        <a:t>Persona de la tercera edad de 60 años o más.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35560" algn="ctr">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Accesibilidad</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 Medidas pertinentes para asegurar el acceso de las personas con discapacidad, en igualdad de condiciones con las demás personas al entorno físico y social, mediante la implementación de ajustes razonables.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Afrodescendientes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marR="35560" algn="just">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Personas que, por sus usos, costumbres, cultura, derivado de su identidad se autoadscriban o descienden de personas africanas.</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Ajustes Razonables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Acciones por medio de las cuales se procurará garantizar a las personas con discapacidad el goce y ejercicio, en igualdad de condiciones con las demás de sus derechos humanos.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683695">
                <a:tc>
                  <a:txBody>
                    <a:bodyPr/>
                    <a:lstStyle/>
                    <a:p>
                      <a:pPr marR="85725">
                        <a:lnSpc>
                          <a:spcPct val="150000"/>
                        </a:lnSpc>
                        <a:spcAft>
                          <a:spcPts val="0"/>
                        </a:spcAft>
                      </a:pPr>
                      <a:r>
                        <a:rPr lang="es-ES" sz="1100">
                          <a:effectLst/>
                          <a:latin typeface="Arial" panose="020B0604020202020204" pitchFamily="34" charset="0"/>
                          <a:cs typeface="Arial" panose="020B0604020202020204" pitchFamily="34" charset="0"/>
                        </a:rPr>
                        <a:t>Derechos Humanos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Derechos (prerrogativas) inherentes a todas personas, sin distinción/discriminación alguna de nacionalidad, lugar de residencia, sexo, origen nacional o étnico, color, religión, lengua, o cualquier otra condición.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1159058">
                <a:tc>
                  <a:txBody>
                    <a:bodyPr/>
                    <a:lstStyle/>
                    <a:p>
                      <a:pPr marR="85725" algn="ctr">
                        <a:lnSpc>
                          <a:spcPct val="150000"/>
                        </a:lnSpc>
                        <a:spcAft>
                          <a:spcPts val="0"/>
                        </a:spcAft>
                      </a:pPr>
                      <a:r>
                        <a:rPr lang="es-ES" sz="1100">
                          <a:effectLst/>
                          <a:latin typeface="Arial" panose="020B0604020202020204" pitchFamily="34" charset="0"/>
                          <a:cs typeface="Arial" panose="020B0604020202020204" pitchFamily="34" charset="0"/>
                        </a:rPr>
                        <a:t>Grupo Vulnerables</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marR="85725" algn="just">
                        <a:lnSpc>
                          <a:spcPct val="150000"/>
                        </a:lnSpc>
                        <a:spcAft>
                          <a:spcPts val="0"/>
                        </a:spcAft>
                      </a:pPr>
                      <a:r>
                        <a:rPr lang="es-ES" sz="1100" dirty="0">
                          <a:effectLst/>
                          <a:latin typeface="Arial" panose="020B0604020202020204" pitchFamily="34" charset="0"/>
                          <a:cs typeface="Arial" panose="020B0604020202020204" pitchFamily="34" charset="0"/>
                        </a:rPr>
                        <a:t>Conjunto de personas que, al tener constantemente menores oportunidades y un acceso restringido a sus derechos, se encuentran en una situación de desventaja con respecto al resto de la sociedad, siendo las personas Jóvenes, de la Comunidad LGBTI (de la Diversidad Sexual), con Discapacidad, Adultos Mayores y Afrodescendientes.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r h="221716">
                <a:tc>
                  <a:txBody>
                    <a:bodyPr/>
                    <a:lstStyle/>
                    <a:p>
                      <a:pPr marR="85725" algn="ctr">
                        <a:lnSpc>
                          <a:spcPct val="150000"/>
                        </a:lnSpc>
                        <a:spcAft>
                          <a:spcPts val="0"/>
                        </a:spcAft>
                      </a:pPr>
                      <a:r>
                        <a:rPr lang="es-ES" sz="1100">
                          <a:effectLst/>
                          <a:latin typeface="Arial" panose="020B0604020202020204" pitchFamily="34" charset="0"/>
                          <a:cs typeface="Arial" panose="020B0604020202020204" pitchFamily="34" charset="0"/>
                        </a:rPr>
                        <a:t>Inclusión</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Proceso para Integrar a todas las personas a la sociedad sin exclusión.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38394" marR="38394" marT="0" marB="0"/>
                </a:tc>
              </a:tr>
            </a:tbl>
          </a:graphicData>
        </a:graphic>
      </p:graphicFrame>
      <p:sp>
        <p:nvSpPr>
          <p:cNvPr id="9" name="CuadroTexto 8"/>
          <p:cNvSpPr txBox="1"/>
          <p:nvPr/>
        </p:nvSpPr>
        <p:spPr>
          <a:xfrm>
            <a:off x="254756" y="5887040"/>
            <a:ext cx="4515415" cy="46166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Código de Instituciones y Procedimientos Electorales para el Estado de Morelos </a:t>
            </a:r>
            <a:r>
              <a:rPr lang="es-MX" sz="800" dirty="0" smtClean="0">
                <a:latin typeface="Arial" panose="020B0604020202020204" pitchFamily="34" charset="0"/>
                <a:cs typeface="Arial" panose="020B0604020202020204" pitchFamily="34" charset="0"/>
              </a:rPr>
              <a:t>y la Ley </a:t>
            </a:r>
            <a:r>
              <a:rPr lang="es-MX" sz="800" dirty="0">
                <a:latin typeface="Arial" panose="020B0604020202020204" pitchFamily="34" charset="0"/>
                <a:cs typeface="Arial" panose="020B0604020202020204" pitchFamily="34" charset="0"/>
              </a:rPr>
              <a:t>para la Inclusión al Desarrollo de las Personas con Discapacidad del Estado de Morelos</a:t>
            </a: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11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3104669" y="78022"/>
            <a:ext cx="5542059" cy="1015663"/>
          </a:xfrm>
          <a:prstGeom prst="rect">
            <a:avLst/>
          </a:prstGeom>
          <a:noFill/>
        </p:spPr>
        <p:txBody>
          <a:bodyPr wrap="square" rtlCol="0">
            <a:spAutoFit/>
          </a:bodyPr>
          <a:lstStyle/>
          <a:p>
            <a:pPr algn="ctr"/>
            <a:r>
              <a:rPr lang="es-MX" sz="6000" b="1" dirty="0" smtClean="0">
                <a:latin typeface="Gilroy-Bold" panose="00000800000000000000" pitchFamily="2" charset="0"/>
              </a:rPr>
              <a:t>Conceptos </a:t>
            </a:r>
            <a:endParaRPr lang="es-MX" sz="8000" b="1" dirty="0">
              <a:solidFill>
                <a:srgbClr val="DC2597"/>
              </a:solidFill>
              <a:latin typeface="Gilroy-Bold" panose="00000800000000000000" pitchFamily="2"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9688" y="49813"/>
            <a:ext cx="3239352" cy="1080000"/>
          </a:xfrm>
          <a:prstGeom prst="rect">
            <a:avLst/>
          </a:prstGeom>
        </p:spPr>
      </p:pic>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725302086"/>
              </p:ext>
            </p:extLst>
          </p:nvPr>
        </p:nvGraphicFramePr>
        <p:xfrm>
          <a:off x="2342012" y="1031560"/>
          <a:ext cx="7067372" cy="4919084"/>
        </p:xfrm>
        <a:graphic>
          <a:graphicData uri="http://schemas.openxmlformats.org/drawingml/2006/table">
            <a:tbl>
              <a:tblPr firstRow="1" firstCol="1" bandRow="1">
                <a:tableStyleId>{5C22544A-7EE6-4342-B048-85BDC9FD1C3A}</a:tableStyleId>
              </a:tblPr>
              <a:tblGrid>
                <a:gridCol w="2245307"/>
                <a:gridCol w="4822065"/>
              </a:tblGrid>
              <a:tr h="621620">
                <a:tc>
                  <a:txBody>
                    <a:bodyPr/>
                    <a:lstStyle/>
                    <a:p>
                      <a:pPr marL="540385" marR="85725"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cs typeface="Arial" panose="020B0604020202020204" pitchFamily="34" charset="0"/>
                      </a:endParaRPr>
                    </a:p>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Interseccionalidad</a:t>
                      </a:r>
                      <a:endParaRPr lang="es-MX" sz="1100" dirty="0">
                        <a:effectLst/>
                        <a:latin typeface="Arial" panose="020B0604020202020204" pitchFamily="34" charset="0"/>
                        <a:cs typeface="Arial" panose="020B0604020202020204" pitchFamily="34" charset="0"/>
                      </a:endParaRPr>
                    </a:p>
                    <a:p>
                      <a:pPr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a:effectLst/>
                          <a:latin typeface="Arial" panose="020B0604020202020204" pitchFamily="34" charset="0"/>
                          <a:cs typeface="Arial" panose="020B0604020202020204" pitchFamily="34" charset="0"/>
                        </a:rPr>
                        <a:t>Es el conjunto de desventajas y discriminaciones de una persona por pertenecer a más de un grupo en situación de vulnerabilidad.</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466215">
                <a:tc>
                  <a:txBody>
                    <a:bodyPr/>
                    <a:lstStyle/>
                    <a:p>
                      <a:pPr marR="85725" algn="ctr">
                        <a:lnSpc>
                          <a:spcPct val="150000"/>
                        </a:lnSpc>
                        <a:spcAft>
                          <a:spcPts val="0"/>
                        </a:spcAft>
                      </a:pPr>
                      <a:r>
                        <a:rPr lang="es-ES" sz="1100" dirty="0">
                          <a:effectLst/>
                          <a:latin typeface="Arial" panose="020B0604020202020204" pitchFamily="34" charset="0"/>
                          <a:cs typeface="Arial" panose="020B0604020202020204" pitchFamily="34" charset="0"/>
                        </a:rPr>
                        <a:t>Joven</a:t>
                      </a:r>
                      <a:endParaRPr lang="es-MX" sz="1100" dirty="0">
                        <a:effectLst/>
                        <a:latin typeface="Arial" panose="020B0604020202020204" pitchFamily="34" charset="0"/>
                        <a:cs typeface="Arial" panose="020B0604020202020204" pitchFamily="34" charset="0"/>
                      </a:endParaRPr>
                    </a:p>
                    <a:p>
                      <a:pPr algn="ctr">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Persona que se encuentra en el rango de edad de 18 a 30 años no cumplidos. </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1398644">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 Diversidad Sexual</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marR="35560" algn="just">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Es un término general e inclusivo, que contempla a la gama de colectivos de la diversidad sexual, de género y características sexuales cuyas identidades de género son distintas al sexo asignado al nacer o no se ajustan a los estándares binarios del sexo.</a:t>
                      </a:r>
                      <a:endParaRPr lang="es-MX" sz="1100" dirty="0">
                        <a:effectLst/>
                        <a:latin typeface="Arial" panose="020B0604020202020204" pitchFamily="34" charset="0"/>
                        <a:cs typeface="Arial" panose="020B0604020202020204" pitchFamily="34" charset="0"/>
                      </a:endParaRPr>
                    </a:p>
                    <a:p>
                      <a:pPr marR="35560" algn="just">
                        <a:lnSpc>
                          <a:spcPct val="150000"/>
                        </a:lnSpc>
                        <a:spcAft>
                          <a:spcPts val="0"/>
                        </a:spcAft>
                        <a:tabLst>
                          <a:tab pos="4410710" algn="l"/>
                        </a:tabLst>
                      </a:pPr>
                      <a:r>
                        <a:rPr lang="es-ES" sz="1100" dirty="0">
                          <a:effectLst/>
                          <a:latin typeface="Arial" panose="020B0604020202020204" pitchFamily="34" charset="0"/>
                          <a:cs typeface="Arial" panose="020B0604020202020204" pitchFamily="34" charset="0"/>
                        </a:rPr>
                        <a:t>Lesbianas, gays, bisexuales, Travesti, Transexual, Intersexual y otros.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932430">
                <a:tc>
                  <a:txBody>
                    <a:bodyPr/>
                    <a:lstStyle/>
                    <a:p>
                      <a:pPr algn="ctr">
                        <a:lnSpc>
                          <a:spcPct val="150000"/>
                        </a:lnSpc>
                        <a:spcAft>
                          <a:spcPts val="0"/>
                        </a:spcAft>
                      </a:pPr>
                      <a:r>
                        <a:rPr lang="es-ES" sz="1100">
                          <a:effectLst/>
                          <a:latin typeface="Arial" panose="020B0604020202020204" pitchFamily="34" charset="0"/>
                          <a:cs typeface="Arial" panose="020B0604020202020204" pitchFamily="34" charset="0"/>
                        </a:rPr>
                        <a:t>Paridad de Género</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Principio fundamental consagrado en la Constitución Política de los Estados Unidos Mexicanos, que garantiza la representación igualitaria entre hombres y mujeres en el acceso a puestos de elección popular.</a:t>
                      </a:r>
                      <a:endParaRPr lang="es-MX" sz="1100" dirty="0">
                        <a:effectLst/>
                        <a:latin typeface="Arial" panose="020B0604020202020204" pitchFamily="34" charset="0"/>
                        <a:cs typeface="Arial" panose="020B0604020202020204" pitchFamily="34" charset="0"/>
                      </a:endParaRPr>
                    </a:p>
                    <a:p>
                      <a:pPr algn="just">
                        <a:lnSpc>
                          <a:spcPct val="150000"/>
                        </a:lnSpc>
                        <a:spcAft>
                          <a:spcPts val="0"/>
                        </a:spcAft>
                      </a:pPr>
                      <a:r>
                        <a:rPr lang="es-ES" sz="1100" dirty="0">
                          <a:effectLst/>
                          <a:latin typeface="Arial" panose="020B0604020202020204" pitchFamily="34" charset="0"/>
                          <a:cs typeface="Arial" panose="020B0604020202020204" pitchFamily="34" charset="0"/>
                        </a:rPr>
                        <a:t> </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r h="932430">
                <a:tc>
                  <a:txBody>
                    <a:bodyPr/>
                    <a:lstStyle/>
                    <a:p>
                      <a:pPr marR="35560" algn="ctr">
                        <a:lnSpc>
                          <a:spcPct val="150000"/>
                        </a:lnSpc>
                        <a:spcAft>
                          <a:spcPts val="0"/>
                        </a:spcAft>
                        <a:tabLst>
                          <a:tab pos="4410710" algn="l"/>
                        </a:tabLst>
                      </a:pPr>
                      <a:r>
                        <a:rPr lang="es-ES" sz="1100">
                          <a:effectLst/>
                          <a:latin typeface="Arial" panose="020B0604020202020204" pitchFamily="34" charset="0"/>
                          <a:cs typeface="Arial" panose="020B0604020202020204" pitchFamily="34" charset="0"/>
                        </a:rPr>
                        <a:t>Personas con Discapacidad</a:t>
                      </a:r>
                      <a:endParaRPr lang="es-MX" sz="1100">
                        <a:effectLst/>
                        <a:latin typeface="Arial" panose="020B0604020202020204" pitchFamily="34" charset="0"/>
                        <a:cs typeface="Arial" panose="020B0604020202020204" pitchFamily="34" charset="0"/>
                      </a:endParaRPr>
                    </a:p>
                    <a:p>
                      <a:pPr algn="ctr">
                        <a:lnSpc>
                          <a:spcPct val="150000"/>
                        </a:lnSpc>
                        <a:spcAft>
                          <a:spcPts val="0"/>
                        </a:spcAft>
                      </a:pPr>
                      <a:r>
                        <a:rPr lang="es-ES" sz="1100">
                          <a:effectLst/>
                          <a:latin typeface="Arial" panose="020B0604020202020204" pitchFamily="34" charset="0"/>
                          <a:cs typeface="Arial" panose="020B0604020202020204" pitchFamily="34" charset="0"/>
                        </a:rPr>
                        <a:t> </a:t>
                      </a:r>
                      <a:endParaRPr lang="es-MX" sz="110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c>
                  <a:txBody>
                    <a:bodyPr/>
                    <a:lstStyle/>
                    <a:p>
                      <a:pPr algn="just">
                        <a:lnSpc>
                          <a:spcPct val="150000"/>
                        </a:lnSpc>
                        <a:spcAft>
                          <a:spcPts val="0"/>
                        </a:spcAft>
                      </a:pPr>
                      <a:r>
                        <a:rPr lang="es-ES" sz="1100" dirty="0">
                          <a:effectLst/>
                          <a:latin typeface="Arial" panose="020B0604020202020204" pitchFamily="34" charset="0"/>
                          <a:cs typeface="Arial" panose="020B0604020202020204" pitchFamily="34" charset="0"/>
                        </a:rPr>
                        <a:t>Personas que tienen deficiencias físicas, visuales, motriz, auditiva o cognitiva de carácter permanente, que al interactuar con diversas barreras, puedan impedir su participación plena y efectiva en la sociedad, en igualdad de condiciones con las demás.</a:t>
                      </a:r>
                      <a:endParaRPr lang="es-MX" sz="1100" dirty="0">
                        <a:effectLst/>
                        <a:latin typeface="Arial" panose="020B0604020202020204" pitchFamily="34" charset="0"/>
                        <a:ea typeface="Calibri" panose="020F0502020204030204" pitchFamily="34" charset="0"/>
                        <a:cs typeface="Arial" panose="020B0604020202020204" pitchFamily="34" charset="0"/>
                      </a:endParaRPr>
                    </a:p>
                  </a:txBody>
                  <a:tcPr marL="46621" marR="46621" marT="0" marB="0"/>
                </a:tc>
              </a:tr>
            </a:tbl>
          </a:graphicData>
        </a:graphic>
      </p:graphicFrame>
      <p:sp>
        <p:nvSpPr>
          <p:cNvPr id="9" name="CuadroTexto 8"/>
          <p:cNvSpPr txBox="1"/>
          <p:nvPr/>
        </p:nvSpPr>
        <p:spPr>
          <a:xfrm>
            <a:off x="254756" y="5887040"/>
            <a:ext cx="4515415" cy="46166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Código de Instituciones y Procedimientos Electorales para el Estado de Morelos </a:t>
            </a:r>
            <a:r>
              <a:rPr lang="es-MX" sz="800" dirty="0" smtClean="0">
                <a:latin typeface="Arial" panose="020B0604020202020204" pitchFamily="34" charset="0"/>
                <a:cs typeface="Arial" panose="020B0604020202020204" pitchFamily="34" charset="0"/>
              </a:rPr>
              <a:t>y la Ley </a:t>
            </a:r>
            <a:r>
              <a:rPr lang="es-MX" sz="800" dirty="0">
                <a:latin typeface="Arial" panose="020B0604020202020204" pitchFamily="34" charset="0"/>
                <a:cs typeface="Arial" panose="020B0604020202020204" pitchFamily="34" charset="0"/>
              </a:rPr>
              <a:t>para la Inclusión al Desarrollo de las Personas con Discapacidad del Estado de Morelos</a:t>
            </a: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805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normAutofit/>
          </a:bodyPr>
          <a:lstStyle/>
          <a:p>
            <a:pPr algn="ctr"/>
            <a:r>
              <a:rPr lang="es-MX" sz="2800" b="1" dirty="0" smtClean="0">
                <a:latin typeface="Arial" panose="020B0604020202020204" pitchFamily="34" charset="0"/>
                <a:cs typeface="Arial" panose="020B0604020202020204" pitchFamily="34" charset="0"/>
              </a:rPr>
              <a:t>PERSONAS DE LA </a:t>
            </a:r>
            <a:br>
              <a:rPr lang="es-MX" sz="2800" b="1" dirty="0" smtClean="0">
                <a:latin typeface="Arial" panose="020B0604020202020204" pitchFamily="34" charset="0"/>
                <a:cs typeface="Arial" panose="020B0604020202020204" pitchFamily="34" charset="0"/>
              </a:rPr>
            </a:br>
            <a:r>
              <a:rPr lang="es-MX" sz="2800" b="1" dirty="0" smtClean="0">
                <a:latin typeface="Arial" panose="020B0604020202020204" pitchFamily="34" charset="0"/>
                <a:cs typeface="Arial" panose="020B0604020202020204" pitchFamily="34" charset="0"/>
              </a:rPr>
              <a:t>DIVERSIDAD SEXUAL </a:t>
            </a:r>
            <a:endParaRPr lang="es-MX" sz="2800" b="1" dirty="0">
              <a:latin typeface="Arial" panose="020B0604020202020204" pitchFamily="34" charset="0"/>
              <a:cs typeface="Arial" panose="020B0604020202020204" pitchFamily="34" charset="0"/>
            </a:endParaRPr>
          </a:p>
        </p:txBody>
      </p:sp>
      <p:pic>
        <p:nvPicPr>
          <p:cNvPr id="6" name="Picture 2" descr="Diversidad sexual e inclusión escolar: avances y deudas - Cuadernos de  Educación"/>
          <p:cNvPicPr>
            <a:picLocks noChangeAspect="1" noChangeArrowheads="1"/>
          </p:cNvPicPr>
          <p:nvPr/>
        </p:nvPicPr>
        <p:blipFill rotWithShape="1">
          <a:blip r:embed="rId3">
            <a:extLst>
              <a:ext uri="{28A0092B-C50C-407E-A947-70E740481C1C}">
                <a14:useLocalDpi xmlns:a14="http://schemas.microsoft.com/office/drawing/2010/main" val="0"/>
              </a:ext>
            </a:extLst>
          </a:blip>
          <a:srcRect t="21599" r="2760"/>
          <a:stretch/>
        </p:blipFill>
        <p:spPr bwMode="auto">
          <a:xfrm>
            <a:off x="2230709" y="3971157"/>
            <a:ext cx="4913285" cy="26422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838200" y="2055813"/>
            <a:ext cx="7153656" cy="2554545"/>
          </a:xfrm>
          <a:prstGeom prst="rect">
            <a:avLst/>
          </a:prstGeom>
          <a:noFill/>
        </p:spPr>
        <p:txBody>
          <a:bodyPr wrap="square" rtlCol="0">
            <a:spAutoFit/>
          </a:bodyPr>
          <a:lstStyle/>
          <a:p>
            <a:pPr algn="just"/>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Todas </a:t>
            </a:r>
            <a:r>
              <a:rPr lang="es-MX" dirty="0">
                <a:latin typeface="Arial" panose="020B0604020202020204" pitchFamily="34" charset="0"/>
                <a:cs typeface="Arial" panose="020B0604020202020204" pitchFamily="34" charset="0"/>
              </a:rPr>
              <a:t>las personas </a:t>
            </a:r>
            <a:r>
              <a:rPr lang="es-MX" dirty="0" smtClean="0">
                <a:latin typeface="Arial" panose="020B0604020202020204" pitchFamily="34" charset="0"/>
                <a:cs typeface="Arial" panose="020B0604020202020204" pitchFamily="34" charset="0"/>
              </a:rPr>
              <a:t>ejercen y viven su sexualidad</a:t>
            </a:r>
            <a:r>
              <a:rPr lang="es-MX" dirty="0">
                <a:latin typeface="Arial" panose="020B0604020202020204" pitchFamily="34" charset="0"/>
                <a:cs typeface="Arial" panose="020B0604020202020204" pitchFamily="34" charset="0"/>
              </a:rPr>
              <a:t>, </a:t>
            </a:r>
            <a:r>
              <a:rPr lang="es-MX" dirty="0" smtClean="0">
                <a:latin typeface="Arial" panose="020B0604020202020204" pitchFamily="34" charset="0"/>
                <a:cs typeface="Arial" panose="020B0604020202020204" pitchFamily="34" charset="0"/>
              </a:rPr>
              <a:t>de </a:t>
            </a:r>
            <a:r>
              <a:rPr lang="es-MX" dirty="0">
                <a:latin typeface="Arial" panose="020B0604020202020204" pitchFamily="34" charset="0"/>
                <a:cs typeface="Arial" panose="020B0604020202020204" pitchFamily="34" charset="0"/>
              </a:rPr>
              <a:t>maneras diferentes.</a:t>
            </a:r>
          </a:p>
          <a:p>
            <a:pPr algn="just"/>
            <a:r>
              <a:rPr lang="es-MX" dirty="0">
                <a:latin typeface="Arial" panose="020B0604020202020204" pitchFamily="34" charset="0"/>
                <a:cs typeface="Arial" panose="020B0604020202020204" pitchFamily="34" charset="0"/>
              </a:rPr>
              <a:t> </a:t>
            </a:r>
          </a:p>
          <a:p>
            <a:pPr algn="just"/>
            <a:r>
              <a:rPr lang="es-MX" dirty="0" smtClean="0">
                <a:latin typeface="Arial" panose="020B0604020202020204" pitchFamily="34" charset="0"/>
                <a:cs typeface="Arial" panose="020B0604020202020204" pitchFamily="34" charset="0"/>
              </a:rPr>
              <a:t>La </a:t>
            </a:r>
            <a:r>
              <a:rPr lang="es-MX" dirty="0">
                <a:latin typeface="Arial" panose="020B0604020202020204" pitchFamily="34" charset="0"/>
                <a:cs typeface="Arial" panose="020B0604020202020204" pitchFamily="34" charset="0"/>
              </a:rPr>
              <a:t>idea de una sexualidad homogénea se ha convertido en el parámetro para definir qué es lo bueno, lo correcto, lo moral, lo deseado y lo normal en este ámbito.</a:t>
            </a:r>
          </a:p>
          <a:p>
            <a:pPr algn="just"/>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5742" y="0"/>
            <a:ext cx="3239352" cy="1080000"/>
          </a:xfrm>
          <a:prstGeom prst="rect">
            <a:avLst/>
          </a:prstGeom>
        </p:spPr>
      </p:pic>
      <p:pic>
        <p:nvPicPr>
          <p:cNvPr id="9" name="0 Imagen"/>
          <p:cNvPicPr/>
          <p:nvPr/>
        </p:nvPicPr>
        <p:blipFill>
          <a:blip r:embed="rId5"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Tree>
    <p:extLst>
      <p:ext uri="{BB962C8B-B14F-4D97-AF65-F5344CB8AC3E}">
        <p14:creationId xmlns:p14="http://schemas.microsoft.com/office/powerpoint/2010/main" val="1227887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schemeClr val="bg1"/>
                </a:solidFill>
                <a:latin typeface="Gilroy Light" panose="00000400000000000000" pitchFamily="50" charset="0"/>
              </a:rPr>
              <a:t>Imagen</a:t>
            </a:r>
            <a:endParaRPr lang="es-MX" dirty="0">
              <a:solidFill>
                <a:schemeClr val="bg1"/>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4808" y="13685"/>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1587061" y="1301058"/>
            <a:ext cx="9017871" cy="3570208"/>
          </a:xfrm>
          <a:prstGeom prst="rect">
            <a:avLst/>
          </a:prstGeom>
          <a:noFill/>
        </p:spPr>
        <p:txBody>
          <a:bodyPr wrap="square" rtlCol="0">
            <a:spAutoFit/>
          </a:bodyPr>
          <a:lstStyle/>
          <a:p>
            <a:pPr algn="just"/>
            <a:endParaRPr lang="es-MX" sz="1600" dirty="0" smtClean="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El género es una categoría de análisis de las ciencias sociales, que refiere a una clasificación de las personas, a partir de la </a:t>
            </a:r>
            <a:r>
              <a:rPr lang="es-MX" sz="1600" b="1" u="sng" dirty="0">
                <a:latin typeface="Arial" panose="020B0604020202020204" pitchFamily="34" charset="0"/>
                <a:cs typeface="Arial" panose="020B0604020202020204" pitchFamily="34" charset="0"/>
              </a:rPr>
              <a:t>diferencia sexual para asignar características, roles, expectativas, espacios, jerarquías, permisos y prohibiciones a mujeres y hombres</a:t>
            </a:r>
            <a:r>
              <a:rPr lang="es-MX" sz="1600" dirty="0">
                <a:latin typeface="Arial" panose="020B0604020202020204" pitchFamily="34" charset="0"/>
                <a:cs typeface="Arial" panose="020B0604020202020204" pitchFamily="34" charset="0"/>
              </a:rPr>
              <a:t>, dentro de la sociedad</a:t>
            </a:r>
            <a:r>
              <a:rPr lang="es-MX" sz="1600" dirty="0" smtClean="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El concepto sexo refiere a las cara</a:t>
            </a:r>
            <a:r>
              <a:rPr lang="es-MX" sz="1600" b="1" u="sng" dirty="0">
                <a:latin typeface="Arial" panose="020B0604020202020204" pitchFamily="34" charset="0"/>
                <a:cs typeface="Arial" panose="020B0604020202020204" pitchFamily="34" charset="0"/>
              </a:rPr>
              <a:t>cterísticas biológicas, anatómicas, fisiológicas y cromosómicas de la especie humana, sobre todo relacionadas a funciones de la procreación</a:t>
            </a:r>
            <a:r>
              <a:rPr lang="es-MX" sz="1600" dirty="0">
                <a:latin typeface="Arial" panose="020B0604020202020204" pitchFamily="34" charset="0"/>
                <a:cs typeface="Arial" panose="020B0604020202020204" pitchFamily="34" charset="0"/>
              </a:rPr>
              <a:t>. Se suele diferenciar entre el sexo de mujer y hombre con sus características sexuales: las primarias, es decir órganos genitales externos (testículos, pene, escroto) e internos (ovarios, trompas de Falopio, útero, vagina); y las secundarias, por ejemplo, vello facial y hombros más amplios en los hombres, así como glándulas mamarias y caderas más predominantes, en mujeres.</a:t>
            </a:r>
            <a:endParaRPr lang="es-MX" sz="1600" dirty="0" smtClean="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lvl="0" algn="ctr">
              <a:lnSpc>
                <a:spcPct val="100000"/>
              </a:lnSpc>
              <a:spcBef>
                <a:spcPts val="0"/>
              </a:spcBef>
            </a:pPr>
            <a:r>
              <a:rPr lang="es-MX" sz="1800" b="1" dirty="0" smtClean="0">
                <a:solidFill>
                  <a:prstClr val="black"/>
                </a:solidFill>
                <a:latin typeface="Arial" panose="020B0604020202020204" pitchFamily="34" charset="0"/>
                <a:ea typeface="+mn-ea"/>
                <a:cs typeface="Arial" panose="020B0604020202020204" pitchFamily="34" charset="0"/>
              </a:rPr>
              <a:t>Sexo y Género</a:t>
            </a:r>
            <a:endParaRPr lang="es-MX" sz="1800" b="1" dirty="0">
              <a:solidFill>
                <a:prstClr val="black"/>
              </a:solidFill>
              <a:latin typeface="Arial" panose="020B0604020202020204" pitchFamily="34" charset="0"/>
              <a:ea typeface="+mn-ea"/>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143" y="4577518"/>
            <a:ext cx="4157709" cy="1948824"/>
          </a:xfrm>
          <a:prstGeom prst="rect">
            <a:avLst/>
          </a:prstGeom>
          <a:ln>
            <a:noFill/>
          </a:ln>
          <a:effectLst>
            <a:outerShdw blurRad="292100" dist="139700" dir="2700000" algn="tl" rotWithShape="0">
              <a:srgbClr val="333333">
                <a:alpha val="65000"/>
              </a:srgbClr>
            </a:outerShdw>
          </a:effectLst>
        </p:spPr>
      </p:pic>
      <p:sp>
        <p:nvSpPr>
          <p:cNvPr id="11" name="CuadroTexto 10"/>
          <p:cNvSpPr txBox="1"/>
          <p:nvPr/>
        </p:nvSpPr>
        <p:spPr>
          <a:xfrm>
            <a:off x="222878" y="6136700"/>
            <a:ext cx="3206291" cy="584775"/>
          </a:xfrm>
          <a:prstGeom prst="rect">
            <a:avLst/>
          </a:prstGeom>
          <a:noFill/>
        </p:spPr>
        <p:txBody>
          <a:bodyPr wrap="square" rtlCol="0">
            <a:spAutoFit/>
          </a:bodyPr>
          <a:lstStyle/>
          <a:p>
            <a:pPr algn="just"/>
            <a:r>
              <a:rPr lang="es-MX" sz="800" dirty="0" smtClean="0">
                <a:latin typeface="Arial" panose="020B0604020202020204" pitchFamily="34" charset="0"/>
                <a:cs typeface="Arial" panose="020B0604020202020204" pitchFamily="34" charset="0"/>
              </a:rPr>
              <a:t>Fuente</a:t>
            </a:r>
            <a:r>
              <a:rPr lang="es-MX" sz="800" dirty="0">
                <a:latin typeface="Arial" panose="020B0604020202020204" pitchFamily="34" charset="0"/>
                <a:cs typeface="Arial" panose="020B0604020202020204" pitchFamily="34" charset="0"/>
              </a:rPr>
              <a:t>. </a:t>
            </a:r>
            <a:r>
              <a:rPr lang="es-MX" sz="800" dirty="0" smtClean="0">
                <a:latin typeface="Arial" panose="020B0604020202020204" pitchFamily="34" charset="0"/>
                <a:cs typeface="Arial" panose="020B0604020202020204" pitchFamily="34" charset="0"/>
              </a:rPr>
              <a:t>Glosario para </a:t>
            </a:r>
            <a:r>
              <a:rPr lang="es-MX" sz="800" dirty="0">
                <a:latin typeface="Arial" panose="020B0604020202020204" pitchFamily="34" charset="0"/>
                <a:cs typeface="Arial" panose="020B0604020202020204" pitchFamily="34" charset="0"/>
              </a:rPr>
              <a:t>la Igualdad del INSTITUTO NACIONAL DE LAS </a:t>
            </a:r>
            <a:r>
              <a:rPr lang="es-MX" sz="800" dirty="0" smtClean="0">
                <a:latin typeface="Arial" panose="020B0604020202020204" pitchFamily="34" charset="0"/>
                <a:cs typeface="Arial" panose="020B0604020202020204" pitchFamily="34" charset="0"/>
              </a:rPr>
              <a:t>MUJERES el </a:t>
            </a:r>
            <a:r>
              <a:rPr lang="es-MX" sz="800" dirty="0" smtClean="0">
                <a:solidFill>
                  <a:srgbClr val="FF0000"/>
                </a:solidFill>
                <a:latin typeface="Arial" panose="020B0604020202020204" pitchFamily="34" charset="0"/>
                <a:cs typeface="Arial" panose="020B0604020202020204" pitchFamily="34" charset="0"/>
              </a:rPr>
              <a:t>cual puede ser </a:t>
            </a:r>
            <a:r>
              <a:rPr lang="es-MX" sz="800" dirty="0" smtClean="0">
                <a:latin typeface="Arial" panose="020B0604020202020204" pitchFamily="34" charset="0"/>
                <a:cs typeface="Arial" panose="020B0604020202020204" pitchFamily="34" charset="0"/>
              </a:rPr>
              <a:t>consultado en el </a:t>
            </a:r>
            <a:r>
              <a:rPr lang="es-MX" sz="800" dirty="0">
                <a:latin typeface="Arial" panose="020B0604020202020204" pitchFamily="34" charset="0"/>
                <a:cs typeface="Arial" panose="020B0604020202020204" pitchFamily="34" charset="0"/>
              </a:rPr>
              <a:t>siguiente link. </a:t>
            </a:r>
            <a:r>
              <a:rPr lang="es-MX" sz="800" dirty="0">
                <a:latin typeface="Arial" panose="020B0604020202020204" pitchFamily="34" charset="0"/>
                <a:cs typeface="Arial" panose="020B0604020202020204" pitchFamily="34" charset="0"/>
                <a:hlinkClick r:id="rId5"/>
              </a:rPr>
              <a:t>https://</a:t>
            </a:r>
            <a:r>
              <a:rPr lang="es-MX" sz="800" dirty="0" smtClean="0">
                <a:latin typeface="Arial" panose="020B0604020202020204" pitchFamily="34" charset="0"/>
                <a:cs typeface="Arial" panose="020B0604020202020204" pitchFamily="34" charset="0"/>
                <a:hlinkClick r:id="rId5"/>
              </a:rPr>
              <a:t>campusgenero.inmujeres.gob.mx/glosario/terminos</a:t>
            </a:r>
            <a:r>
              <a:rPr lang="es-MX" sz="800" dirty="0" smtClean="0">
                <a:latin typeface="Arial" panose="020B0604020202020204" pitchFamily="34" charset="0"/>
                <a:cs typeface="Arial" panose="020B0604020202020204" pitchFamily="34" charset="0"/>
              </a:rPr>
              <a:t> </a:t>
            </a:r>
            <a:endParaRPr lang="es-MX" sz="800" dirty="0">
              <a:latin typeface="Arial" panose="020B0604020202020204" pitchFamily="34" charset="0"/>
              <a:cs typeface="Arial" panose="020B0604020202020204" pitchFamily="34" charset="0"/>
            </a:endParaRPr>
          </a:p>
          <a:p>
            <a:pPr algn="just"/>
            <a:endParaRPr lang="es-MX"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14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p:cNvSpPr txBox="1"/>
          <p:nvPr/>
        </p:nvSpPr>
        <p:spPr>
          <a:xfrm>
            <a:off x="6677377" y="3343388"/>
            <a:ext cx="2122311" cy="369332"/>
          </a:xfrm>
          <a:prstGeom prst="rect">
            <a:avLst/>
          </a:prstGeom>
          <a:noFill/>
          <a:ln>
            <a:noFill/>
          </a:ln>
        </p:spPr>
        <p:txBody>
          <a:bodyPr wrap="square" rtlCol="0">
            <a:spAutoFit/>
          </a:bodyPr>
          <a:lstStyle/>
          <a:p>
            <a:pPr algn="ctr"/>
            <a:r>
              <a:rPr lang="es-MX" dirty="0" smtClean="0">
                <a:solidFill>
                  <a:prstClr val="white"/>
                </a:solidFill>
                <a:latin typeface="Gilroy Light" panose="00000400000000000000" pitchFamily="50" charset="0"/>
              </a:rPr>
              <a:t>Imagen</a:t>
            </a:r>
            <a:endParaRPr lang="es-MX" dirty="0">
              <a:solidFill>
                <a:prstClr val="white"/>
              </a:solidFill>
              <a:latin typeface="Gilroy Light" panose="00000400000000000000" pitchFamily="50" charset="0"/>
            </a:endParaRPr>
          </a:p>
        </p:txBody>
      </p:sp>
      <p:sp>
        <p:nvSpPr>
          <p:cNvPr id="12" name="Título 3">
            <a:extLst>
              <a:ext uri="{FF2B5EF4-FFF2-40B4-BE49-F238E27FC236}">
                <a16:creationId xmlns="" xmlns:a16="http://schemas.microsoft.com/office/drawing/2014/main" id="{3CE0D2A9-CF5A-1A6E-CB8D-0E75D6298B02}"/>
              </a:ext>
            </a:extLst>
          </p:cNvPr>
          <p:cNvSpPr txBox="1">
            <a:spLocks/>
          </p:cNvSpPr>
          <p:nvPr/>
        </p:nvSpPr>
        <p:spPr>
          <a:xfrm>
            <a:off x="548764" y="1065520"/>
            <a:ext cx="9914270" cy="4567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s-MX" sz="3200" dirty="0">
              <a:solidFill>
                <a:srgbClr val="D42B84"/>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2648" y="48346"/>
            <a:ext cx="3239352" cy="1080000"/>
          </a:xfrm>
          <a:prstGeom prst="rect">
            <a:avLst/>
          </a:prstGeom>
        </p:spPr>
      </p:pic>
      <p:pic>
        <p:nvPicPr>
          <p:cNvPr id="14" name="0 Imagen"/>
          <p:cNvPicPr/>
          <p:nvPr/>
        </p:nvPicPr>
        <p:blipFill>
          <a:blip r:embed="rId3" cstate="print">
            <a:extLst>
              <a:ext uri="{28A0092B-C50C-407E-A947-70E740481C1C}">
                <a14:useLocalDpi xmlns:a14="http://schemas.microsoft.com/office/drawing/2010/main" val="0"/>
              </a:ext>
            </a:extLst>
          </a:blip>
          <a:stretch>
            <a:fillRect/>
          </a:stretch>
        </p:blipFill>
        <p:spPr>
          <a:xfrm>
            <a:off x="0" y="0"/>
            <a:ext cx="3319413" cy="1093685"/>
          </a:xfrm>
          <a:prstGeom prst="rect">
            <a:avLst/>
          </a:prstGeom>
        </p:spPr>
      </p:pic>
      <p:sp>
        <p:nvSpPr>
          <p:cNvPr id="15" name="CuadroTexto 14"/>
          <p:cNvSpPr txBox="1"/>
          <p:nvPr/>
        </p:nvSpPr>
        <p:spPr>
          <a:xfrm>
            <a:off x="817304" y="1293891"/>
            <a:ext cx="6277763" cy="6032421"/>
          </a:xfrm>
          <a:prstGeom prst="rect">
            <a:avLst/>
          </a:prstGeom>
          <a:noFill/>
        </p:spPr>
        <p:txBody>
          <a:bodyPr wrap="square" rtlCol="0">
            <a:spAutoFit/>
          </a:bodyPr>
          <a:lstStyle/>
          <a:p>
            <a:pPr algn="just"/>
            <a:r>
              <a:rPr lang="es-MX" sz="1600" b="1" dirty="0">
                <a:solidFill>
                  <a:prstClr val="black"/>
                </a:solidFill>
                <a:latin typeface="Arial" panose="020B0604020202020204" pitchFamily="34" charset="0"/>
                <a:cs typeface="Arial" panose="020B0604020202020204" pitchFamily="34" charset="0"/>
              </a:rPr>
              <a:t>ORIENTACIÓN </a:t>
            </a:r>
            <a:r>
              <a:rPr lang="es-MX" sz="1600" b="1" dirty="0" smtClean="0">
                <a:solidFill>
                  <a:prstClr val="black"/>
                </a:solidFill>
                <a:latin typeface="Arial" panose="020B0604020202020204" pitchFamily="34" charset="0"/>
                <a:cs typeface="Arial" panose="020B0604020202020204" pitchFamily="34" charset="0"/>
              </a:rPr>
              <a:t>SEXUAL</a:t>
            </a:r>
          </a:p>
          <a:p>
            <a:pPr algn="just"/>
            <a:r>
              <a:rPr lang="es-MX" sz="1600" dirty="0">
                <a:solidFill>
                  <a:prstClr val="black"/>
                </a:solidFill>
                <a:latin typeface="Arial" panose="020B0604020202020204" pitchFamily="34" charset="0"/>
                <a:cs typeface="Arial" panose="020B0604020202020204" pitchFamily="34" charset="0"/>
              </a:rPr>
              <a:t/>
            </a:r>
            <a:br>
              <a:rPr lang="es-MX" sz="1600" dirty="0">
                <a:solidFill>
                  <a:prstClr val="black"/>
                </a:solidFill>
                <a:latin typeface="Arial" panose="020B0604020202020204" pitchFamily="34" charset="0"/>
                <a:cs typeface="Arial" panose="020B0604020202020204" pitchFamily="34" charset="0"/>
              </a:rPr>
            </a:br>
            <a:r>
              <a:rPr lang="es-MX" sz="1600" dirty="0">
                <a:solidFill>
                  <a:prstClr val="black"/>
                </a:solidFill>
                <a:latin typeface="Arial" panose="020B0604020202020204" pitchFamily="34" charset="0"/>
                <a:cs typeface="Arial" panose="020B0604020202020204" pitchFamily="34" charset="0"/>
              </a:rPr>
              <a:t>Es la capacidad de cada persona de sentir atracción erótica-afectiva por personas de un sexo o género diferente al suyo, del </a:t>
            </a:r>
            <a:r>
              <a:rPr lang="es-MX" sz="1600" dirty="0">
                <a:latin typeface="Arial" panose="020B0604020202020204" pitchFamily="34" charset="0"/>
                <a:cs typeface="Arial" panose="020B0604020202020204" pitchFamily="34" charset="0"/>
              </a:rPr>
              <a:t>mismo </a:t>
            </a:r>
            <a:r>
              <a:rPr lang="es-MX" sz="1600" dirty="0" smtClean="0">
                <a:latin typeface="Arial" panose="020B0604020202020204" pitchFamily="34" charset="0"/>
                <a:cs typeface="Arial" panose="020B0604020202020204" pitchFamily="34" charset="0"/>
              </a:rPr>
              <a:t>o más </a:t>
            </a:r>
            <a:r>
              <a:rPr lang="es-MX" sz="1600" dirty="0">
                <a:latin typeface="Arial" panose="020B0604020202020204" pitchFamily="34" charset="0"/>
                <a:cs typeface="Arial" panose="020B0604020202020204" pitchFamily="34" charset="0"/>
              </a:rPr>
              <a:t>de uno</a:t>
            </a:r>
            <a:r>
              <a:rPr lang="es-MX" sz="1600" dirty="0" smtClean="0">
                <a:latin typeface="Arial" panose="020B0604020202020204" pitchFamily="34" charset="0"/>
                <a:cs typeface="Arial" panose="020B0604020202020204" pitchFamily="34" charset="0"/>
              </a:rPr>
              <a:t>.</a:t>
            </a:r>
          </a:p>
          <a:p>
            <a:pPr algn="just"/>
            <a:endParaRPr lang="es-MX" sz="1600" dirty="0" smtClean="0">
              <a:solidFill>
                <a:prstClr val="black"/>
              </a:solidFill>
              <a:latin typeface="Arial" panose="020B0604020202020204" pitchFamily="34" charset="0"/>
              <a:cs typeface="Arial" panose="020B0604020202020204" pitchFamily="34" charset="0"/>
            </a:endParaRPr>
          </a:p>
          <a:p>
            <a:pPr algn="just"/>
            <a:r>
              <a:rPr lang="es-MX" sz="1600" b="1" dirty="0">
                <a:solidFill>
                  <a:prstClr val="black"/>
                </a:solidFill>
                <a:latin typeface="Arial" panose="020B0604020202020204" pitchFamily="34" charset="0"/>
                <a:cs typeface="Arial" panose="020B0604020202020204" pitchFamily="34" charset="0"/>
              </a:rPr>
              <a:t>IDENTIDAD DE GÉNERO</a:t>
            </a:r>
          </a:p>
          <a:p>
            <a:pPr algn="just"/>
            <a:r>
              <a:rPr lang="es-MX" sz="1600" dirty="0">
                <a:solidFill>
                  <a:prstClr val="black"/>
                </a:solidFill>
                <a:latin typeface="Arial" panose="020B0604020202020204" pitchFamily="34" charset="0"/>
                <a:cs typeface="Arial" panose="020B0604020202020204" pitchFamily="34" charset="0"/>
              </a:rPr>
              <a:t/>
            </a:r>
            <a:br>
              <a:rPr lang="es-MX" sz="1600" dirty="0">
                <a:solidFill>
                  <a:prstClr val="black"/>
                </a:solidFill>
                <a:latin typeface="Arial" panose="020B0604020202020204" pitchFamily="34" charset="0"/>
                <a:cs typeface="Arial" panose="020B0604020202020204" pitchFamily="34" charset="0"/>
              </a:rPr>
            </a:br>
            <a:r>
              <a:rPr lang="es-MX" sz="1600" dirty="0">
                <a:solidFill>
                  <a:prstClr val="black"/>
                </a:solidFill>
                <a:latin typeface="Arial" panose="020B0604020202020204" pitchFamily="34" charset="0"/>
                <a:cs typeface="Arial" panose="020B0604020202020204" pitchFamily="34" charset="0"/>
              </a:rPr>
              <a:t>Es la manera en la que cada persona vive y siente su </a:t>
            </a:r>
            <a:r>
              <a:rPr lang="es-MX" sz="1600" dirty="0" smtClean="0">
                <a:solidFill>
                  <a:prstClr val="black"/>
                </a:solidFill>
                <a:latin typeface="Arial" panose="020B0604020202020204" pitchFamily="34" charset="0"/>
                <a:cs typeface="Arial" panose="020B0604020202020204" pitchFamily="34" charset="0"/>
              </a:rPr>
              <a:t>género. </a:t>
            </a:r>
          </a:p>
          <a:p>
            <a:pPr algn="just"/>
            <a:endParaRPr lang="es-MX" sz="1600" dirty="0">
              <a:solidFill>
                <a:prstClr val="black"/>
              </a:solidFill>
              <a:latin typeface="Arial" panose="020B0604020202020204" pitchFamily="34" charset="0"/>
              <a:cs typeface="Arial" panose="020B0604020202020204" pitchFamily="34" charset="0"/>
            </a:endParaRPr>
          </a:p>
          <a:p>
            <a:pPr algn="just"/>
            <a:r>
              <a:rPr lang="es-MX" sz="1600" dirty="0" smtClean="0">
                <a:solidFill>
                  <a:prstClr val="black"/>
                </a:solidFill>
                <a:latin typeface="Arial" panose="020B0604020202020204" pitchFamily="34" charset="0"/>
                <a:cs typeface="Arial" panose="020B0604020202020204" pitchFamily="34" charset="0"/>
              </a:rPr>
              <a:t>Puede </a:t>
            </a:r>
            <a:r>
              <a:rPr lang="es-MX" sz="1600" dirty="0">
                <a:solidFill>
                  <a:prstClr val="black"/>
                </a:solidFill>
                <a:latin typeface="Arial" panose="020B0604020202020204" pitchFamily="34" charset="0"/>
                <a:cs typeface="Arial" panose="020B0604020202020204" pitchFamily="34" charset="0"/>
              </a:rPr>
              <a:t>corresponder o no con el sexo asignado al </a:t>
            </a:r>
            <a:r>
              <a:rPr lang="es-MX" sz="1600" dirty="0" smtClean="0">
                <a:solidFill>
                  <a:prstClr val="black"/>
                </a:solidFill>
                <a:latin typeface="Arial" panose="020B0604020202020204" pitchFamily="34" charset="0"/>
                <a:cs typeface="Arial" panose="020B0604020202020204" pitchFamily="34" charset="0"/>
              </a:rPr>
              <a:t>nacer:</a:t>
            </a:r>
            <a:endParaRPr lang="es-MX" sz="1600" dirty="0">
              <a:solidFill>
                <a:prstClr val="black"/>
              </a:solidFill>
              <a:latin typeface="Arial" panose="020B0604020202020204" pitchFamily="34" charset="0"/>
              <a:cs typeface="Arial" panose="020B0604020202020204" pitchFamily="34" charset="0"/>
            </a:endParaRPr>
          </a:p>
          <a:p>
            <a:pPr algn="just"/>
            <a:r>
              <a:rPr lang="es-MX" sz="1600" b="1" dirty="0">
                <a:solidFill>
                  <a:prstClr val="black"/>
                </a:solidFill>
                <a:latin typeface="Arial" panose="020B0604020202020204" pitchFamily="34" charset="0"/>
                <a:cs typeface="Arial" panose="020B0604020202020204" pitchFamily="34" charset="0"/>
              </a:rPr>
              <a:t>Cisgénero</a:t>
            </a:r>
            <a:r>
              <a:rPr lang="es-MX" sz="1600" dirty="0">
                <a:solidFill>
                  <a:prstClr val="black"/>
                </a:solidFill>
                <a:latin typeface="Arial" panose="020B0604020202020204" pitchFamily="34" charset="0"/>
                <a:cs typeface="Arial" panose="020B0604020202020204" pitchFamily="34" charset="0"/>
              </a:rPr>
              <a:t>: persona cuya identidad de género y sexo asignado al nacer coinciden.</a:t>
            </a:r>
          </a:p>
          <a:p>
            <a:pPr algn="just"/>
            <a:r>
              <a:rPr lang="es-MX" sz="1600" b="1" dirty="0">
                <a:solidFill>
                  <a:prstClr val="black"/>
                </a:solidFill>
                <a:latin typeface="Arial" panose="020B0604020202020204" pitchFamily="34" charset="0"/>
                <a:cs typeface="Arial" panose="020B0604020202020204" pitchFamily="34" charset="0"/>
              </a:rPr>
              <a:t>Transgénero </a:t>
            </a:r>
            <a:r>
              <a:rPr lang="es-MX" sz="1600" dirty="0" smtClean="0">
                <a:solidFill>
                  <a:prstClr val="black"/>
                </a:solidFill>
                <a:latin typeface="Arial" panose="020B0604020202020204" pitchFamily="34" charset="0"/>
                <a:cs typeface="Arial" panose="020B0604020202020204" pitchFamily="34" charset="0"/>
              </a:rPr>
              <a:t>(Trans</a:t>
            </a:r>
            <a:r>
              <a:rPr lang="es-MX" sz="1600" dirty="0">
                <a:solidFill>
                  <a:prstClr val="black"/>
                </a:solidFill>
                <a:latin typeface="Arial" panose="020B0604020202020204" pitchFamily="34" charset="0"/>
                <a:cs typeface="Arial" panose="020B0604020202020204" pitchFamily="34" charset="0"/>
              </a:rPr>
              <a:t>): persona cuyo sexo asignado al nacer no coincide con la identidad de género de la </a:t>
            </a:r>
            <a:r>
              <a:rPr lang="es-MX" sz="1600" dirty="0" smtClean="0">
                <a:solidFill>
                  <a:prstClr val="black"/>
                </a:solidFill>
                <a:latin typeface="Arial" panose="020B0604020202020204" pitchFamily="34" charset="0"/>
                <a:cs typeface="Arial" panose="020B0604020202020204" pitchFamily="34" charset="0"/>
              </a:rPr>
              <a:t>persona.</a:t>
            </a:r>
          </a:p>
          <a:p>
            <a:pPr algn="just"/>
            <a:endParaRPr lang="es-MX" sz="1600" dirty="0" smtClean="0">
              <a:solidFill>
                <a:srgbClr val="FF0000"/>
              </a:solidFill>
              <a:latin typeface="Arial" panose="020B0604020202020204" pitchFamily="34" charset="0"/>
              <a:cs typeface="Arial" panose="020B0604020202020204" pitchFamily="34" charset="0"/>
            </a:endParaRPr>
          </a:p>
          <a:p>
            <a:pPr algn="just"/>
            <a:r>
              <a:rPr lang="es-MX" sz="1600" b="1" dirty="0" smtClean="0">
                <a:latin typeface="Arial" panose="020B0604020202020204" pitchFamily="34" charset="0"/>
                <a:cs typeface="Arial" panose="020B0604020202020204" pitchFamily="34" charset="0"/>
              </a:rPr>
              <a:t>EXPRESIÓN DE GÉNERO</a:t>
            </a:r>
          </a:p>
          <a:p>
            <a:pPr algn="just"/>
            <a:r>
              <a:rPr lang="es-MX" sz="1600" dirty="0">
                <a:solidFill>
                  <a:prstClr val="black"/>
                </a:solidFill>
                <a:latin typeface="Arial" panose="020B0604020202020204" pitchFamily="34" charset="0"/>
                <a:cs typeface="Arial" panose="020B0604020202020204" pitchFamily="34" charset="0"/>
              </a:rPr>
              <a:t/>
            </a:r>
            <a:br>
              <a:rPr lang="es-MX" sz="1600" dirty="0">
                <a:solidFill>
                  <a:prstClr val="black"/>
                </a:solidFill>
                <a:latin typeface="Arial" panose="020B0604020202020204" pitchFamily="34" charset="0"/>
                <a:cs typeface="Arial" panose="020B0604020202020204" pitchFamily="34" charset="0"/>
              </a:rPr>
            </a:br>
            <a:r>
              <a:rPr lang="es-MX" sz="1600" dirty="0">
                <a:solidFill>
                  <a:prstClr val="black"/>
                </a:solidFill>
                <a:latin typeface="Arial" panose="020B0604020202020204" pitchFamily="34" charset="0"/>
                <a:cs typeface="Arial" panose="020B0604020202020204" pitchFamily="34" charset="0"/>
              </a:rPr>
              <a:t>La expresión de género se </a:t>
            </a:r>
            <a:r>
              <a:rPr lang="es-MX" sz="1600" dirty="0" smtClean="0">
                <a:solidFill>
                  <a:prstClr val="black"/>
                </a:solidFill>
                <a:latin typeface="Arial" panose="020B0604020202020204" pitchFamily="34" charset="0"/>
                <a:cs typeface="Arial" panose="020B0604020202020204" pitchFamily="34" charset="0"/>
              </a:rPr>
              <a:t>puede describir </a:t>
            </a:r>
            <a:r>
              <a:rPr lang="es-MX" sz="1600" dirty="0">
                <a:solidFill>
                  <a:prstClr val="black"/>
                </a:solidFill>
                <a:latin typeface="Arial" panose="020B0604020202020204" pitchFamily="34" charset="0"/>
                <a:cs typeface="Arial" panose="020B0604020202020204" pitchFamily="34" charset="0"/>
              </a:rPr>
              <a:t>como la forma en la que una persona decide manifestar su género a las </a:t>
            </a:r>
            <a:r>
              <a:rPr lang="es-MX" sz="1600" dirty="0" smtClean="0">
                <a:solidFill>
                  <a:prstClr val="black"/>
                </a:solidFill>
                <a:latin typeface="Arial" panose="020B0604020202020204" pitchFamily="34" charset="0"/>
                <a:cs typeface="Arial" panose="020B0604020202020204" pitchFamily="34" charset="0"/>
              </a:rPr>
              <a:t>demás. Por </a:t>
            </a:r>
            <a:r>
              <a:rPr lang="es-MX" sz="1600" dirty="0">
                <a:solidFill>
                  <a:prstClr val="black"/>
                </a:solidFill>
                <a:latin typeface="Arial" panose="020B0604020202020204" pitchFamily="34" charset="0"/>
                <a:cs typeface="Arial" panose="020B0604020202020204" pitchFamily="34" charset="0"/>
              </a:rPr>
              <a:t>ejemplo: </a:t>
            </a:r>
            <a:r>
              <a:rPr lang="es-MX" sz="1600" dirty="0" smtClean="0">
                <a:solidFill>
                  <a:prstClr val="black"/>
                </a:solidFill>
                <a:latin typeface="Arial" panose="020B0604020202020204" pitchFamily="34" charset="0"/>
                <a:cs typeface="Arial" panose="020B0604020202020204" pitchFamily="34" charset="0"/>
              </a:rPr>
              <a:t>La </a:t>
            </a:r>
            <a:r>
              <a:rPr lang="es-MX" sz="1600" dirty="0">
                <a:solidFill>
                  <a:prstClr val="black"/>
                </a:solidFill>
                <a:latin typeface="Arial" panose="020B0604020202020204" pitchFamily="34" charset="0"/>
                <a:cs typeface="Arial" panose="020B0604020202020204" pitchFamily="34" charset="0"/>
              </a:rPr>
              <a:t>ropa que utiliza, como se corta o pinta el cabello, si se pinta las uñas, los accesorios que usa, </a:t>
            </a:r>
            <a:r>
              <a:rPr lang="es-MX" sz="1600" dirty="0" smtClean="0">
                <a:solidFill>
                  <a:prstClr val="black"/>
                </a:solidFill>
                <a:latin typeface="Arial" panose="020B0604020202020204" pitchFamily="34" charset="0"/>
                <a:cs typeface="Arial" panose="020B0604020202020204" pitchFamily="34" charset="0"/>
              </a:rPr>
              <a:t>etc.</a:t>
            </a:r>
            <a:endParaRPr lang="es-MX" sz="1600" dirty="0">
              <a:solidFill>
                <a:prstClr val="black"/>
              </a:solidFill>
              <a:latin typeface="Arial" panose="020B0604020202020204" pitchFamily="34" charset="0"/>
              <a:cs typeface="Arial" panose="020B0604020202020204" pitchFamily="34" charset="0"/>
            </a:endParaRPr>
          </a:p>
          <a:p>
            <a:pPr algn="just"/>
            <a:endParaRPr lang="es-MX" sz="1600" dirty="0" smtClean="0">
              <a:solidFill>
                <a:prstClr val="black"/>
              </a:solidFill>
              <a:latin typeface="Arial" panose="020B0604020202020204" pitchFamily="34" charset="0"/>
              <a:cs typeface="Arial" panose="020B0604020202020204" pitchFamily="34" charset="0"/>
            </a:endParaRPr>
          </a:p>
          <a:p>
            <a:pPr algn="just"/>
            <a:endParaRPr lang="es-MX" dirty="0">
              <a:solidFill>
                <a:prstClr val="black"/>
              </a:solidFill>
              <a:latin typeface="Arial" panose="020B0604020202020204" pitchFamily="34" charset="0"/>
              <a:cs typeface="Arial" panose="020B0604020202020204" pitchFamily="34" charset="0"/>
            </a:endParaRPr>
          </a:p>
        </p:txBody>
      </p:sp>
      <p:sp>
        <p:nvSpPr>
          <p:cNvPr id="17" name="Título 1"/>
          <p:cNvSpPr>
            <a:spLocks noGrp="1"/>
          </p:cNvSpPr>
          <p:nvPr>
            <p:ph type="title"/>
          </p:nvPr>
        </p:nvSpPr>
        <p:spPr>
          <a:xfrm>
            <a:off x="2555193" y="365125"/>
            <a:ext cx="6930640" cy="1325563"/>
          </a:xfrm>
        </p:spPr>
        <p:txBody>
          <a:bodyPr>
            <a:noAutofit/>
          </a:bodyPr>
          <a:lstStyle/>
          <a:p>
            <a:pPr algn="ctr"/>
            <a:r>
              <a:rPr lang="es-MX" sz="1800" b="1" dirty="0" smtClean="0">
                <a:solidFill>
                  <a:prstClr val="black"/>
                </a:solidFill>
                <a:latin typeface="Arial" panose="020B0604020202020204" pitchFamily="34" charset="0"/>
                <a:cs typeface="Arial" panose="020B0604020202020204" pitchFamily="34" charset="0"/>
              </a:rPr>
              <a:t>Expresiones de Género</a:t>
            </a:r>
            <a:endParaRPr lang="es-MX" sz="1800" b="1" dirty="0">
              <a:solidFill>
                <a:prstClr val="black"/>
              </a:solidFill>
              <a:latin typeface="Arial" panose="020B0604020202020204" pitchFamily="34" charset="0"/>
              <a:cs typeface="Arial" panose="020B0604020202020204" pitchFamily="34" charset="0"/>
            </a:endParaRPr>
          </a:p>
        </p:txBody>
      </p:sp>
      <p:pic>
        <p:nvPicPr>
          <p:cNvPr id="9" name="Picture 2" descr="Qué es la identidad de género? | Identidad de género definición"/>
          <p:cNvPicPr>
            <a:picLocks noChangeAspect="1" noChangeArrowheads="1"/>
          </p:cNvPicPr>
          <p:nvPr/>
        </p:nvPicPr>
        <p:blipFill rotWithShape="1">
          <a:blip r:embed="rId4">
            <a:extLst>
              <a:ext uri="{28A0092B-C50C-407E-A947-70E740481C1C}">
                <a14:useLocalDpi xmlns:a14="http://schemas.microsoft.com/office/drawing/2010/main" val="0"/>
              </a:ext>
            </a:extLst>
          </a:blip>
          <a:srcRect l="11857" t="-1" r="12262" b="354"/>
          <a:stretch/>
        </p:blipFill>
        <p:spPr bwMode="auto">
          <a:xfrm>
            <a:off x="7520079" y="2222658"/>
            <a:ext cx="3798278" cy="3319222"/>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7363607" y="5994794"/>
            <a:ext cx="3518912" cy="461665"/>
          </a:xfrm>
          <a:prstGeom prst="rect">
            <a:avLst/>
          </a:prstGeom>
          <a:noFill/>
        </p:spPr>
        <p:txBody>
          <a:bodyPr wrap="square" rtlCol="0">
            <a:spAutoFit/>
          </a:bodyPr>
          <a:lstStyle/>
          <a:p>
            <a:pPr algn="just"/>
            <a:r>
              <a:rPr lang="es-MX" sz="800" dirty="0">
                <a:latin typeface="Arial" panose="020B0604020202020204" pitchFamily="34" charset="0"/>
                <a:cs typeface="Arial" panose="020B0604020202020204" pitchFamily="34" charset="0"/>
              </a:rPr>
              <a:t>Fuente. DERECHOS HUMANOS, DIVERSIDAD SEXUAL Y NO DISCRIMINACIÓN, Con un enfoque político-electoral. Armin Jesús López Parra, asistente electoral del IMPEPAC.</a:t>
            </a:r>
          </a:p>
        </p:txBody>
      </p:sp>
    </p:spTree>
    <p:extLst>
      <p:ext uri="{BB962C8B-B14F-4D97-AF65-F5344CB8AC3E}">
        <p14:creationId xmlns:p14="http://schemas.microsoft.com/office/powerpoint/2010/main" val="1265498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4953</Words>
  <Application>Microsoft Office PowerPoint</Application>
  <PresentationFormat>Panorámica</PresentationFormat>
  <Paragraphs>406</Paragraphs>
  <Slides>43</Slides>
  <Notes>18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43</vt:i4>
      </vt:variant>
    </vt:vector>
  </HeadingPairs>
  <TitlesOfParts>
    <vt:vector size="53" baseType="lpstr">
      <vt:lpstr>Arial</vt:lpstr>
      <vt:lpstr>Barlow Condensed Medium</vt:lpstr>
      <vt:lpstr>Bookman Old Style</vt:lpstr>
      <vt:lpstr>Calibri</vt:lpstr>
      <vt:lpstr>Calibri Light</vt:lpstr>
      <vt:lpstr>Candara</vt:lpstr>
      <vt:lpstr>Gilroy Light</vt:lpstr>
      <vt:lpstr>Gilroy-Bold</vt:lpstr>
      <vt:lpstr>Wingdings</vt:lpstr>
      <vt:lpstr>Tema de Office</vt:lpstr>
      <vt:lpstr>Presentación de PowerPoint</vt:lpstr>
      <vt:lpstr>Presentación de PowerPoint</vt:lpstr>
      <vt:lpstr>Marco Jurídico Internacional  </vt:lpstr>
      <vt:lpstr>Marco Jurídico local  </vt:lpstr>
      <vt:lpstr>Presentación de PowerPoint</vt:lpstr>
      <vt:lpstr>Presentación de PowerPoint</vt:lpstr>
      <vt:lpstr>PERSONAS DE LA  DIVERSIDAD SEXUAL </vt:lpstr>
      <vt:lpstr>Sexo y Género</vt:lpstr>
      <vt:lpstr>Expresiones de Género</vt:lpstr>
      <vt:lpstr>DERECHOS POLÍTICO- ELECTORALES</vt:lpstr>
      <vt:lpstr>                                                              </vt:lpstr>
      <vt:lpstr>PERSONAS AFROMEXICANAS  Y AFRODESCENDIENTES</vt:lpstr>
      <vt:lpstr> Identidad de las personas afromexicanas y afrodescendientes en México</vt:lpstr>
      <vt:lpstr>Catálogo Nacional de Pueblos y Comunidades  Indígenas y Afromexicanas </vt:lpstr>
      <vt:lpstr>Reforma al artículo 2 Constitucional </vt:lpstr>
      <vt:lpstr>Reforma al artículo 2 Constitucional </vt:lpstr>
      <vt:lpstr>Requisitos para los Registros de Candidaturas de las Personas Afrodescendientes*. </vt:lpstr>
      <vt:lpstr>Efemérides y Días conmemorativos de las Personas Afrodescendientes </vt:lpstr>
      <vt:lpstr>Personas con  Discapacidad</vt:lpstr>
      <vt:lpstr>Informe estadístico sobre el número de personas que pertenece a alguna población históricamente vulnerada en el estado de Morelos</vt:lpstr>
      <vt:lpstr>Conceptos</vt:lpstr>
      <vt:lpstr>Ley para la Inclusión al Desarrollo de las Personas con Discapacidad del Estado de Morelos</vt:lpstr>
      <vt:lpstr>Modelo Social de la Discapacidad </vt:lpstr>
      <vt:lpstr>ACCIONES EFECTIVAS PARA  LOGRAR LA INCLUSIÓN</vt:lpstr>
      <vt:lpstr>Requisitos para los Registros de Candidaturas  de las Personas con Discapacidad*. </vt:lpstr>
      <vt:lpstr>PERSONAS JÓVENES </vt:lpstr>
      <vt:lpstr>Participación Política </vt:lpstr>
      <vt:lpstr>Participación Política </vt:lpstr>
      <vt:lpstr>DERECHOS CIVILES Y POLÍTICOS DE LA PERSONA JOVEN</vt:lpstr>
      <vt:lpstr>Requisitos para los Registros de Candidaturas de las Personas Jóvenes </vt:lpstr>
      <vt:lpstr>PERSONAS ADULTOS MAYORES </vt:lpstr>
      <vt:lpstr>Convención Interamericana sobre la Protección  de los Derechos Humanos de las Personas Mayores</vt:lpstr>
      <vt:lpstr>DERECHOS PROTEGIDOS</vt:lpstr>
      <vt:lpstr>Derechos políticos</vt:lpstr>
      <vt:lpstr>Requisitos para los Registros de Candidaturas de las Personas Adultos Mayores </vt:lpstr>
      <vt:lpstr>Informe Final sobre el Registro, Elección y Asignación de Candidaturas de Personas Pertenecientes a los Grupos Vulnerables</vt:lpstr>
      <vt:lpstr>Proceso Ordinario Electoral Local 2023-2024</vt:lpstr>
      <vt:lpstr>RETOS Y DESAFÍOS DE  LAS COMUNIDADES AFROS </vt:lpstr>
      <vt:lpstr>Retos y Desafíos  Político-Electorales de la Diversidad Sexual </vt:lpstr>
      <vt:lpstr>Obstáculos, retos y barreras de las  personas con Discapacidad</vt:lpstr>
      <vt:lpstr>Retos y Desafíos de la  Participación Política de  las Juventudes</vt:lpstr>
      <vt:lpstr>Principales Obstáculos, Retos y Barreras  de los Adultos Mayores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Animador</dc:creator>
  <cp:lastModifiedBy>IEE21</cp:lastModifiedBy>
  <cp:revision>102</cp:revision>
  <cp:lastPrinted>2026-01-28T18:29:12Z</cp:lastPrinted>
  <dcterms:created xsi:type="dcterms:W3CDTF">2026-01-21T20:04:43Z</dcterms:created>
  <dcterms:modified xsi:type="dcterms:W3CDTF">2026-03-04T21:59:06Z</dcterms:modified>
</cp:coreProperties>
</file>